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6" r:id="rId2"/>
    <p:sldId id="262" r:id="rId3"/>
    <p:sldId id="286" r:id="rId4"/>
    <p:sldId id="287" r:id="rId5"/>
    <p:sldId id="288" r:id="rId6"/>
    <p:sldId id="290" r:id="rId7"/>
    <p:sldId id="291" r:id="rId8"/>
    <p:sldId id="296" r:id="rId9"/>
    <p:sldId id="292" r:id="rId10"/>
    <p:sldId id="295" r:id="rId11"/>
    <p:sldId id="297" r:id="rId12"/>
    <p:sldId id="298" r:id="rId13"/>
    <p:sldId id="299" r:id="rId14"/>
    <p:sldId id="308" r:id="rId15"/>
    <p:sldId id="282" r:id="rId16"/>
    <p:sldId id="274" r:id="rId17"/>
    <p:sldId id="312" r:id="rId18"/>
    <p:sldId id="325" r:id="rId19"/>
    <p:sldId id="324" r:id="rId20"/>
    <p:sldId id="326" r:id="rId21"/>
    <p:sldId id="272" r:id="rId22"/>
    <p:sldId id="329" r:id="rId23"/>
    <p:sldId id="278" r:id="rId24"/>
    <p:sldId id="335" r:id="rId25"/>
    <p:sldId id="281" r:id="rId26"/>
    <p:sldId id="306" r:id="rId27"/>
    <p:sldId id="332" r:id="rId28"/>
    <p:sldId id="334" r:id="rId29"/>
    <p:sldId id="330" r:id="rId30"/>
    <p:sldId id="275" r:id="rId31"/>
    <p:sldId id="284" r:id="rId32"/>
    <p:sldId id="300" r:id="rId33"/>
    <p:sldId id="301" r:id="rId34"/>
    <p:sldId id="328" r:id="rId35"/>
    <p:sldId id="327"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7D"/>
    <a:srgbClr val="D17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6" autoAdjust="0"/>
    <p:restoredTop sz="92555" autoAdjust="0"/>
  </p:normalViewPr>
  <p:slideViewPr>
    <p:cSldViewPr snapToGrid="0">
      <p:cViewPr varScale="1">
        <p:scale>
          <a:sx n="78" d="100"/>
          <a:sy n="78" d="100"/>
        </p:scale>
        <p:origin x="120"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18E6E-0264-4721-84C6-F067FBF3CEF4}" type="doc">
      <dgm:prSet loTypeId="urn:microsoft.com/office/officeart/2005/8/layout/pyramid1" loCatId="pyramid" qsTypeId="urn:microsoft.com/office/officeart/2005/8/quickstyle/simple1" qsCatId="simple" csTypeId="urn:microsoft.com/office/officeart/2005/8/colors/accent1_2" csCatId="accent1" phldr="1"/>
      <dgm:spPr/>
    </dgm:pt>
    <dgm:pt modelId="{82E5A7A4-BB96-47D4-A086-85CAE41E0662}" type="pres">
      <dgm:prSet presAssocID="{82018E6E-0264-4721-84C6-F067FBF3CEF4}" presName="Name0" presStyleCnt="0">
        <dgm:presLayoutVars>
          <dgm:dir/>
          <dgm:animLvl val="lvl"/>
          <dgm:resizeHandles val="exact"/>
        </dgm:presLayoutVars>
      </dgm:prSet>
      <dgm:spPr/>
    </dgm:pt>
  </dgm:ptLst>
  <dgm:cxnLst>
    <dgm:cxn modelId="{833F7B98-45CA-4FF0-8144-9659A9FA3D0B}" type="presOf" srcId="{82018E6E-0264-4721-84C6-F067FBF3CEF4}" destId="{82E5A7A4-BB96-47D4-A086-85CAE41E0662}"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D3EDEC-98BD-4327-BA61-310DE80CB8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D692C9EB-0096-4814-B8DE-2CC6CAAED630}">
      <dgm:prSet phldrT="[Texte]"/>
      <dgm:spPr/>
      <dgm:t>
        <a:bodyPr/>
        <a:lstStyle/>
        <a:p>
          <a:r>
            <a:rPr lang="fr-FR" dirty="0">
              <a:latin typeface="Times New Roman" panose="02020603050405020304" pitchFamily="18" charset="0"/>
              <a:cs typeface="Times New Roman" panose="02020603050405020304" pitchFamily="18" charset="0"/>
            </a:rPr>
            <a:t>Diffuse les avis de vents forts</a:t>
          </a:r>
        </a:p>
      </dgm:t>
    </dgm:pt>
    <dgm:pt modelId="{A873BE89-8AB7-4885-994B-017B09E8DB35}" type="parTrans" cxnId="{7C94A12D-34C2-4D69-A11C-61F9ED864ED2}">
      <dgm:prSet/>
      <dgm:spPr/>
      <dgm:t>
        <a:bodyPr/>
        <a:lstStyle/>
        <a:p>
          <a:endParaRPr lang="fr-FR"/>
        </a:p>
      </dgm:t>
    </dgm:pt>
    <dgm:pt modelId="{4185C0E5-F69D-4B39-8FAA-55983E0F441B}" type="sibTrans" cxnId="{7C94A12D-34C2-4D69-A11C-61F9ED864ED2}">
      <dgm:prSet/>
      <dgm:spPr/>
      <dgm:t>
        <a:bodyPr/>
        <a:lstStyle/>
        <a:p>
          <a:endParaRPr lang="fr-FR"/>
        </a:p>
      </dgm:t>
    </dgm:pt>
    <dgm:pt modelId="{A2C01010-8A82-484D-B272-C0AABAC5951F}">
      <dgm:prSet phldrT="[Texte]"/>
      <dgm:spPr/>
      <dgm:t>
        <a:bodyPr/>
        <a:lstStyle/>
        <a:p>
          <a:r>
            <a:rPr lang="fr-FR" dirty="0">
              <a:latin typeface="Times New Roman" panose="02020603050405020304" pitchFamily="18" charset="0"/>
              <a:cs typeface="Times New Roman" panose="02020603050405020304" pitchFamily="18" charset="0"/>
            </a:rPr>
            <a:t>Effectue les rondes d’amarrage</a:t>
          </a:r>
        </a:p>
      </dgm:t>
    </dgm:pt>
    <dgm:pt modelId="{4AA05126-0A28-4F8E-A5DD-39567BB788DA}" type="parTrans" cxnId="{DFAA83B0-B7BB-405A-A4AF-EC77A07E0BD7}">
      <dgm:prSet/>
      <dgm:spPr/>
      <dgm:t>
        <a:bodyPr/>
        <a:lstStyle/>
        <a:p>
          <a:endParaRPr lang="fr-FR"/>
        </a:p>
      </dgm:t>
    </dgm:pt>
    <dgm:pt modelId="{C22D0BB7-48A9-4DBE-B865-76B7DFBAEE60}" type="sibTrans" cxnId="{DFAA83B0-B7BB-405A-A4AF-EC77A07E0BD7}">
      <dgm:prSet/>
      <dgm:spPr/>
      <dgm:t>
        <a:bodyPr/>
        <a:lstStyle/>
        <a:p>
          <a:endParaRPr lang="fr-FR"/>
        </a:p>
      </dgm:t>
    </dgm:pt>
    <dgm:pt modelId="{9F93DBCD-25EE-4E10-949D-D4BF0A733A06}">
      <dgm:prSet phldrT="[Texte]"/>
      <dgm:spPr/>
      <dgm:t>
        <a:bodyPr/>
        <a:lstStyle/>
        <a:p>
          <a:r>
            <a:rPr lang="fr-FR" dirty="0">
              <a:latin typeface="Times New Roman" panose="02020603050405020304" pitchFamily="18" charset="0"/>
              <a:cs typeface="Times New Roman" panose="02020603050405020304" pitchFamily="18" charset="0"/>
            </a:rPr>
            <a:t>Fait éventuellement déhaler les navires sensibles</a:t>
          </a:r>
        </a:p>
      </dgm:t>
    </dgm:pt>
    <dgm:pt modelId="{5F955C97-B8A7-4146-92AA-764D2C2BB597}" type="parTrans" cxnId="{C7D83AC9-86AC-4EF8-9068-7D261D63EF0E}">
      <dgm:prSet/>
      <dgm:spPr/>
      <dgm:t>
        <a:bodyPr/>
        <a:lstStyle/>
        <a:p>
          <a:endParaRPr lang="fr-FR"/>
        </a:p>
      </dgm:t>
    </dgm:pt>
    <dgm:pt modelId="{8E2FADC0-788E-466E-B33E-3EEC0272749C}" type="sibTrans" cxnId="{C7D83AC9-86AC-4EF8-9068-7D261D63EF0E}">
      <dgm:prSet/>
      <dgm:spPr/>
      <dgm:t>
        <a:bodyPr/>
        <a:lstStyle/>
        <a:p>
          <a:endParaRPr lang="fr-FR"/>
        </a:p>
      </dgm:t>
    </dgm:pt>
    <dgm:pt modelId="{E26C5D4A-293C-444B-93E9-91019F2E2F4F}">
      <dgm:prSet phldrT="[Texte]"/>
      <dgm:spPr/>
      <dgm:t>
        <a:bodyPr/>
        <a:lstStyle/>
        <a:p>
          <a:r>
            <a:rPr lang="fr-FR" dirty="0">
              <a:latin typeface="Times New Roman" panose="02020603050405020304" pitchFamily="18" charset="0"/>
              <a:cs typeface="Times New Roman" panose="02020603050405020304" pitchFamily="18" charset="0"/>
            </a:rPr>
            <a:t>Peut interdire l’accès au port pour raison de sécurité</a:t>
          </a:r>
        </a:p>
      </dgm:t>
    </dgm:pt>
    <dgm:pt modelId="{85B9BE09-C692-4C51-8FB8-1C959B66D6FB}" type="parTrans" cxnId="{74159E40-C382-4DDA-B4D0-01DA09A96EF8}">
      <dgm:prSet/>
      <dgm:spPr/>
      <dgm:t>
        <a:bodyPr/>
        <a:lstStyle/>
        <a:p>
          <a:endParaRPr lang="fr-FR"/>
        </a:p>
      </dgm:t>
    </dgm:pt>
    <dgm:pt modelId="{17BD0CD6-A9EC-4702-A238-BEEB6BF54D8F}" type="sibTrans" cxnId="{74159E40-C382-4DDA-B4D0-01DA09A96EF8}">
      <dgm:prSet/>
      <dgm:spPr/>
      <dgm:t>
        <a:bodyPr/>
        <a:lstStyle/>
        <a:p>
          <a:endParaRPr lang="fr-FR"/>
        </a:p>
      </dgm:t>
    </dgm:pt>
    <dgm:pt modelId="{11A57C87-C760-4C4D-A83D-E6670FA23DE6}">
      <dgm:prSet phldrT="[Texte]"/>
      <dgm:spPr/>
      <dgm:t>
        <a:bodyPr/>
        <a:lstStyle/>
        <a:p>
          <a:r>
            <a:rPr lang="fr-FR" dirty="0">
              <a:latin typeface="Times New Roman" panose="02020603050405020304" pitchFamily="18" charset="0"/>
              <a:cs typeface="Times New Roman" panose="02020603050405020304" pitchFamily="18" charset="0"/>
            </a:rPr>
            <a:t>Modifie le placement et informe tous les services</a:t>
          </a:r>
        </a:p>
      </dgm:t>
    </dgm:pt>
    <dgm:pt modelId="{97219F86-2201-4BAB-A612-CA36723ED990}" type="parTrans" cxnId="{59473E99-A694-4BDD-8302-A8C4239C6BB9}">
      <dgm:prSet/>
      <dgm:spPr/>
      <dgm:t>
        <a:bodyPr/>
        <a:lstStyle/>
        <a:p>
          <a:endParaRPr lang="fr-FR"/>
        </a:p>
      </dgm:t>
    </dgm:pt>
    <dgm:pt modelId="{FEF284E2-0D0A-4BF5-B6EF-29BBDE6DD88E}" type="sibTrans" cxnId="{59473E99-A694-4BDD-8302-A8C4239C6BB9}">
      <dgm:prSet/>
      <dgm:spPr/>
      <dgm:t>
        <a:bodyPr/>
        <a:lstStyle/>
        <a:p>
          <a:endParaRPr lang="fr-FR"/>
        </a:p>
      </dgm:t>
    </dgm:pt>
    <dgm:pt modelId="{A26141EA-339A-46F0-9650-2514C30DF9A7}">
      <dgm:prSet phldrT="[Texte]"/>
      <dgm:spPr/>
      <dgm:t>
        <a:bodyPr/>
        <a:lstStyle/>
        <a:p>
          <a:r>
            <a:rPr lang="fr-FR" b="1" dirty="0">
              <a:latin typeface="Times New Roman" panose="02020603050405020304" pitchFamily="18" charset="0"/>
              <a:cs typeface="Times New Roman" panose="02020603050405020304" pitchFamily="18" charset="0"/>
            </a:rPr>
            <a:t>La Capitainerie :</a:t>
          </a:r>
        </a:p>
      </dgm:t>
    </dgm:pt>
    <dgm:pt modelId="{F6971005-D8AE-4161-B0D5-320F4A7A501E}" type="parTrans" cxnId="{AEE13AC2-006F-4EFB-95DD-07AB460FA417}">
      <dgm:prSet/>
      <dgm:spPr/>
      <dgm:t>
        <a:bodyPr/>
        <a:lstStyle/>
        <a:p>
          <a:endParaRPr lang="fr-FR"/>
        </a:p>
      </dgm:t>
    </dgm:pt>
    <dgm:pt modelId="{53903D7D-FA17-48BC-8480-6B24D76B901B}" type="sibTrans" cxnId="{AEE13AC2-006F-4EFB-95DD-07AB460FA417}">
      <dgm:prSet/>
      <dgm:spPr/>
      <dgm:t>
        <a:bodyPr/>
        <a:lstStyle/>
        <a:p>
          <a:endParaRPr lang="fr-FR"/>
        </a:p>
      </dgm:t>
    </dgm:pt>
    <dgm:pt modelId="{C3611239-B873-46C8-9B7C-CCD3863BEF66}" type="pres">
      <dgm:prSet presAssocID="{D1D3EDEC-98BD-4327-BA61-310DE80CB8A7}" presName="Name0" presStyleCnt="0">
        <dgm:presLayoutVars>
          <dgm:chMax val="7"/>
          <dgm:chPref val="7"/>
          <dgm:dir/>
        </dgm:presLayoutVars>
      </dgm:prSet>
      <dgm:spPr/>
    </dgm:pt>
    <dgm:pt modelId="{6AFD83E1-710B-4694-9BC4-7A322E099254}" type="pres">
      <dgm:prSet presAssocID="{D1D3EDEC-98BD-4327-BA61-310DE80CB8A7}" presName="Name1" presStyleCnt="0"/>
      <dgm:spPr/>
    </dgm:pt>
    <dgm:pt modelId="{E010B5A0-3750-411D-81B3-BF467063BE53}" type="pres">
      <dgm:prSet presAssocID="{D1D3EDEC-98BD-4327-BA61-310DE80CB8A7}" presName="cycle" presStyleCnt="0"/>
      <dgm:spPr/>
    </dgm:pt>
    <dgm:pt modelId="{8753EB0C-3E9F-4EED-9FE0-2CED2C52AE4E}" type="pres">
      <dgm:prSet presAssocID="{D1D3EDEC-98BD-4327-BA61-310DE80CB8A7}" presName="srcNode" presStyleLbl="node1" presStyleIdx="0" presStyleCnt="6"/>
      <dgm:spPr/>
    </dgm:pt>
    <dgm:pt modelId="{6C5DF8C4-7244-46B5-80C9-D35D40465C21}" type="pres">
      <dgm:prSet presAssocID="{D1D3EDEC-98BD-4327-BA61-310DE80CB8A7}" presName="conn" presStyleLbl="parChTrans1D2" presStyleIdx="0" presStyleCnt="1" custLinFactNeighborX="-46351" custLinFactNeighborY="5630"/>
      <dgm:spPr/>
    </dgm:pt>
    <dgm:pt modelId="{A8AE7FB4-4228-477E-B8E3-4008B147F826}" type="pres">
      <dgm:prSet presAssocID="{D1D3EDEC-98BD-4327-BA61-310DE80CB8A7}" presName="extraNode" presStyleLbl="node1" presStyleIdx="0" presStyleCnt="6"/>
      <dgm:spPr/>
    </dgm:pt>
    <dgm:pt modelId="{6F6D0EB5-6DDE-4527-846F-9371DB4B1DBB}" type="pres">
      <dgm:prSet presAssocID="{D1D3EDEC-98BD-4327-BA61-310DE80CB8A7}" presName="dstNode" presStyleLbl="node1" presStyleIdx="0" presStyleCnt="6"/>
      <dgm:spPr/>
    </dgm:pt>
    <dgm:pt modelId="{CEEE45B7-3D75-4583-9263-0E56D1227044}" type="pres">
      <dgm:prSet presAssocID="{A26141EA-339A-46F0-9650-2514C30DF9A7}" presName="text_1" presStyleLbl="node1" presStyleIdx="0" presStyleCnt="6">
        <dgm:presLayoutVars>
          <dgm:bulletEnabled val="1"/>
        </dgm:presLayoutVars>
      </dgm:prSet>
      <dgm:spPr/>
    </dgm:pt>
    <dgm:pt modelId="{F473E785-808F-4728-95C6-3ACA263CF74E}" type="pres">
      <dgm:prSet presAssocID="{A26141EA-339A-46F0-9650-2514C30DF9A7}" presName="accent_1" presStyleCnt="0"/>
      <dgm:spPr/>
    </dgm:pt>
    <dgm:pt modelId="{535E2144-73E2-45D7-8F5B-8D6AF70DAC9E}" type="pres">
      <dgm:prSet presAssocID="{A26141EA-339A-46F0-9650-2514C30DF9A7}" presName="accentRepeatNode" presStyleLbl="solidFgAcc1" presStyleIdx="0" presStyleCnt="6"/>
      <dgm:spPr/>
    </dgm:pt>
    <dgm:pt modelId="{B19CC99B-6DC9-487E-80FA-C6564EB6D645}" type="pres">
      <dgm:prSet presAssocID="{D692C9EB-0096-4814-B8DE-2CC6CAAED630}" presName="text_2" presStyleLbl="node1" presStyleIdx="1" presStyleCnt="6">
        <dgm:presLayoutVars>
          <dgm:bulletEnabled val="1"/>
        </dgm:presLayoutVars>
      </dgm:prSet>
      <dgm:spPr/>
    </dgm:pt>
    <dgm:pt modelId="{445BF238-70DC-4A8B-8DC2-809F599CA41A}" type="pres">
      <dgm:prSet presAssocID="{D692C9EB-0096-4814-B8DE-2CC6CAAED630}" presName="accent_2" presStyleCnt="0"/>
      <dgm:spPr/>
    </dgm:pt>
    <dgm:pt modelId="{187BFD35-5C25-44AA-9788-0F5409C12D02}" type="pres">
      <dgm:prSet presAssocID="{D692C9EB-0096-4814-B8DE-2CC6CAAED630}" presName="accentRepeatNode" presStyleLbl="solidFgAcc1" presStyleIdx="1" presStyleCnt="6"/>
      <dgm:spPr/>
    </dgm:pt>
    <dgm:pt modelId="{D866F182-32BF-4C00-BC29-B4A4754B956D}" type="pres">
      <dgm:prSet presAssocID="{A2C01010-8A82-484D-B272-C0AABAC5951F}" presName="text_3" presStyleLbl="node1" presStyleIdx="2" presStyleCnt="6">
        <dgm:presLayoutVars>
          <dgm:bulletEnabled val="1"/>
        </dgm:presLayoutVars>
      </dgm:prSet>
      <dgm:spPr/>
    </dgm:pt>
    <dgm:pt modelId="{B9E65AE7-34D0-40C7-8A04-3EA34280A2AC}" type="pres">
      <dgm:prSet presAssocID="{A2C01010-8A82-484D-B272-C0AABAC5951F}" presName="accent_3" presStyleCnt="0"/>
      <dgm:spPr/>
    </dgm:pt>
    <dgm:pt modelId="{837B5001-8FED-4AE8-AA0F-5F67ED03C660}" type="pres">
      <dgm:prSet presAssocID="{A2C01010-8A82-484D-B272-C0AABAC5951F}" presName="accentRepeatNode" presStyleLbl="solidFgAcc1" presStyleIdx="2" presStyleCnt="6"/>
      <dgm:spPr/>
    </dgm:pt>
    <dgm:pt modelId="{F04A0EF1-1DC0-4919-8892-5FC912D3C269}" type="pres">
      <dgm:prSet presAssocID="{9F93DBCD-25EE-4E10-949D-D4BF0A733A06}" presName="text_4" presStyleLbl="node1" presStyleIdx="3" presStyleCnt="6">
        <dgm:presLayoutVars>
          <dgm:bulletEnabled val="1"/>
        </dgm:presLayoutVars>
      </dgm:prSet>
      <dgm:spPr/>
    </dgm:pt>
    <dgm:pt modelId="{6D9B0C05-9CFD-4C6B-A823-49F26455FAF4}" type="pres">
      <dgm:prSet presAssocID="{9F93DBCD-25EE-4E10-949D-D4BF0A733A06}" presName="accent_4" presStyleCnt="0"/>
      <dgm:spPr/>
    </dgm:pt>
    <dgm:pt modelId="{82723D2D-E2D8-46AF-A41C-C3A9EE79AAE9}" type="pres">
      <dgm:prSet presAssocID="{9F93DBCD-25EE-4E10-949D-D4BF0A733A06}" presName="accentRepeatNode" presStyleLbl="solidFgAcc1" presStyleIdx="3" presStyleCnt="6"/>
      <dgm:spPr/>
    </dgm:pt>
    <dgm:pt modelId="{B9A27A59-87B0-4C17-8338-38BB8323C15C}" type="pres">
      <dgm:prSet presAssocID="{E26C5D4A-293C-444B-93E9-91019F2E2F4F}" presName="text_5" presStyleLbl="node1" presStyleIdx="4" presStyleCnt="6">
        <dgm:presLayoutVars>
          <dgm:bulletEnabled val="1"/>
        </dgm:presLayoutVars>
      </dgm:prSet>
      <dgm:spPr/>
    </dgm:pt>
    <dgm:pt modelId="{628655E0-CAD1-436A-B8D1-6A9DD895ED24}" type="pres">
      <dgm:prSet presAssocID="{E26C5D4A-293C-444B-93E9-91019F2E2F4F}" presName="accent_5" presStyleCnt="0"/>
      <dgm:spPr/>
    </dgm:pt>
    <dgm:pt modelId="{42656EE6-C08A-4257-BC54-DBBC5C2E65C0}" type="pres">
      <dgm:prSet presAssocID="{E26C5D4A-293C-444B-93E9-91019F2E2F4F}" presName="accentRepeatNode" presStyleLbl="solidFgAcc1" presStyleIdx="4" presStyleCnt="6"/>
      <dgm:spPr/>
    </dgm:pt>
    <dgm:pt modelId="{6B1B3EFE-7FBE-4265-89AE-CAFDEB1F21DB}" type="pres">
      <dgm:prSet presAssocID="{11A57C87-C760-4C4D-A83D-E6670FA23DE6}" presName="text_6" presStyleLbl="node1" presStyleIdx="5" presStyleCnt="6">
        <dgm:presLayoutVars>
          <dgm:bulletEnabled val="1"/>
        </dgm:presLayoutVars>
      </dgm:prSet>
      <dgm:spPr/>
    </dgm:pt>
    <dgm:pt modelId="{353C1666-654A-4DF0-B9E6-8B11450C2E53}" type="pres">
      <dgm:prSet presAssocID="{11A57C87-C760-4C4D-A83D-E6670FA23DE6}" presName="accent_6" presStyleCnt="0"/>
      <dgm:spPr/>
    </dgm:pt>
    <dgm:pt modelId="{38ADA0EA-9BDC-41FE-8AD6-D75DC187AF73}" type="pres">
      <dgm:prSet presAssocID="{11A57C87-C760-4C4D-A83D-E6670FA23DE6}" presName="accentRepeatNode" presStyleLbl="solidFgAcc1" presStyleIdx="5" presStyleCnt="6"/>
      <dgm:spPr/>
    </dgm:pt>
  </dgm:ptLst>
  <dgm:cxnLst>
    <dgm:cxn modelId="{9C832B02-44D3-4CF4-8143-3E0A971CC7E4}" type="presOf" srcId="{53903D7D-FA17-48BC-8480-6B24D76B901B}" destId="{6C5DF8C4-7244-46B5-80C9-D35D40465C21}" srcOrd="0" destOrd="0" presId="urn:microsoft.com/office/officeart/2008/layout/VerticalCurvedList"/>
    <dgm:cxn modelId="{D03CF129-4692-4799-9EB7-EBF11A4D676A}" type="presOf" srcId="{11A57C87-C760-4C4D-A83D-E6670FA23DE6}" destId="{6B1B3EFE-7FBE-4265-89AE-CAFDEB1F21DB}" srcOrd="0" destOrd="0" presId="urn:microsoft.com/office/officeart/2008/layout/VerticalCurvedList"/>
    <dgm:cxn modelId="{7C94A12D-34C2-4D69-A11C-61F9ED864ED2}" srcId="{D1D3EDEC-98BD-4327-BA61-310DE80CB8A7}" destId="{D692C9EB-0096-4814-B8DE-2CC6CAAED630}" srcOrd="1" destOrd="0" parTransId="{A873BE89-8AB7-4885-994B-017B09E8DB35}" sibTransId="{4185C0E5-F69D-4B39-8FAA-55983E0F441B}"/>
    <dgm:cxn modelId="{74159E40-C382-4DDA-B4D0-01DA09A96EF8}" srcId="{D1D3EDEC-98BD-4327-BA61-310DE80CB8A7}" destId="{E26C5D4A-293C-444B-93E9-91019F2E2F4F}" srcOrd="4" destOrd="0" parTransId="{85B9BE09-C692-4C51-8FB8-1C959B66D6FB}" sibTransId="{17BD0CD6-A9EC-4702-A238-BEEB6BF54D8F}"/>
    <dgm:cxn modelId="{CB9C2C8B-536E-4017-BB01-DA0E90DFCD70}" type="presOf" srcId="{D1D3EDEC-98BD-4327-BA61-310DE80CB8A7}" destId="{C3611239-B873-46C8-9B7C-CCD3863BEF66}" srcOrd="0" destOrd="0" presId="urn:microsoft.com/office/officeart/2008/layout/VerticalCurvedList"/>
    <dgm:cxn modelId="{91283B94-4461-4F1E-9942-C7473C922A45}" type="presOf" srcId="{E26C5D4A-293C-444B-93E9-91019F2E2F4F}" destId="{B9A27A59-87B0-4C17-8338-38BB8323C15C}" srcOrd="0" destOrd="0" presId="urn:microsoft.com/office/officeart/2008/layout/VerticalCurvedList"/>
    <dgm:cxn modelId="{59473E99-A694-4BDD-8302-A8C4239C6BB9}" srcId="{D1D3EDEC-98BD-4327-BA61-310DE80CB8A7}" destId="{11A57C87-C760-4C4D-A83D-E6670FA23DE6}" srcOrd="5" destOrd="0" parTransId="{97219F86-2201-4BAB-A612-CA36723ED990}" sibTransId="{FEF284E2-0D0A-4BF5-B6EF-29BBDE6DD88E}"/>
    <dgm:cxn modelId="{DFAA83B0-B7BB-405A-A4AF-EC77A07E0BD7}" srcId="{D1D3EDEC-98BD-4327-BA61-310DE80CB8A7}" destId="{A2C01010-8A82-484D-B272-C0AABAC5951F}" srcOrd="2" destOrd="0" parTransId="{4AA05126-0A28-4F8E-A5DD-39567BB788DA}" sibTransId="{C22D0BB7-48A9-4DBE-B865-76B7DFBAEE60}"/>
    <dgm:cxn modelId="{68BD8FB4-0E34-463D-A156-6A556F32ADED}" type="presOf" srcId="{A26141EA-339A-46F0-9650-2514C30DF9A7}" destId="{CEEE45B7-3D75-4583-9263-0E56D1227044}" srcOrd="0" destOrd="0" presId="urn:microsoft.com/office/officeart/2008/layout/VerticalCurvedList"/>
    <dgm:cxn modelId="{0351EDC0-0EE0-437B-A846-079CF7775507}" type="presOf" srcId="{A2C01010-8A82-484D-B272-C0AABAC5951F}" destId="{D866F182-32BF-4C00-BC29-B4A4754B956D}" srcOrd="0" destOrd="0" presId="urn:microsoft.com/office/officeart/2008/layout/VerticalCurvedList"/>
    <dgm:cxn modelId="{AEE13AC2-006F-4EFB-95DD-07AB460FA417}" srcId="{D1D3EDEC-98BD-4327-BA61-310DE80CB8A7}" destId="{A26141EA-339A-46F0-9650-2514C30DF9A7}" srcOrd="0" destOrd="0" parTransId="{F6971005-D8AE-4161-B0D5-320F4A7A501E}" sibTransId="{53903D7D-FA17-48BC-8480-6B24D76B901B}"/>
    <dgm:cxn modelId="{0FBAF5C3-E9A5-458D-AF75-34A459565847}" type="presOf" srcId="{9F93DBCD-25EE-4E10-949D-D4BF0A733A06}" destId="{F04A0EF1-1DC0-4919-8892-5FC912D3C269}" srcOrd="0" destOrd="0" presId="urn:microsoft.com/office/officeart/2008/layout/VerticalCurvedList"/>
    <dgm:cxn modelId="{C7D83AC9-86AC-4EF8-9068-7D261D63EF0E}" srcId="{D1D3EDEC-98BD-4327-BA61-310DE80CB8A7}" destId="{9F93DBCD-25EE-4E10-949D-D4BF0A733A06}" srcOrd="3" destOrd="0" parTransId="{5F955C97-B8A7-4146-92AA-764D2C2BB597}" sibTransId="{8E2FADC0-788E-466E-B33E-3EEC0272749C}"/>
    <dgm:cxn modelId="{AEBB2AF7-6D0F-4CB4-AC69-9DDEEFB02CCD}" type="presOf" srcId="{D692C9EB-0096-4814-B8DE-2CC6CAAED630}" destId="{B19CC99B-6DC9-487E-80FA-C6564EB6D645}" srcOrd="0" destOrd="0" presId="urn:microsoft.com/office/officeart/2008/layout/VerticalCurvedList"/>
    <dgm:cxn modelId="{E2F65715-EDD3-4E4E-B20E-C41E6CB3258B}" type="presParOf" srcId="{C3611239-B873-46C8-9B7C-CCD3863BEF66}" destId="{6AFD83E1-710B-4694-9BC4-7A322E099254}" srcOrd="0" destOrd="0" presId="urn:microsoft.com/office/officeart/2008/layout/VerticalCurvedList"/>
    <dgm:cxn modelId="{08E40D6F-002A-48DC-A6D5-D0F326C4231D}" type="presParOf" srcId="{6AFD83E1-710B-4694-9BC4-7A322E099254}" destId="{E010B5A0-3750-411D-81B3-BF467063BE53}" srcOrd="0" destOrd="0" presId="urn:microsoft.com/office/officeart/2008/layout/VerticalCurvedList"/>
    <dgm:cxn modelId="{88952913-826A-48F5-8BD3-D9805FE4197C}" type="presParOf" srcId="{E010B5A0-3750-411D-81B3-BF467063BE53}" destId="{8753EB0C-3E9F-4EED-9FE0-2CED2C52AE4E}" srcOrd="0" destOrd="0" presId="urn:microsoft.com/office/officeart/2008/layout/VerticalCurvedList"/>
    <dgm:cxn modelId="{EFD44C92-9F5F-4263-B38B-D9B72ABE7982}" type="presParOf" srcId="{E010B5A0-3750-411D-81B3-BF467063BE53}" destId="{6C5DF8C4-7244-46B5-80C9-D35D40465C21}" srcOrd="1" destOrd="0" presId="urn:microsoft.com/office/officeart/2008/layout/VerticalCurvedList"/>
    <dgm:cxn modelId="{BD9BBD44-2958-4BC1-B3BB-540C91A98C0D}" type="presParOf" srcId="{E010B5A0-3750-411D-81B3-BF467063BE53}" destId="{A8AE7FB4-4228-477E-B8E3-4008B147F826}" srcOrd="2" destOrd="0" presId="urn:microsoft.com/office/officeart/2008/layout/VerticalCurvedList"/>
    <dgm:cxn modelId="{77E43514-F1F7-43A1-979A-64F823FEDA5E}" type="presParOf" srcId="{E010B5A0-3750-411D-81B3-BF467063BE53}" destId="{6F6D0EB5-6DDE-4527-846F-9371DB4B1DBB}" srcOrd="3" destOrd="0" presId="urn:microsoft.com/office/officeart/2008/layout/VerticalCurvedList"/>
    <dgm:cxn modelId="{7D4C0D77-5597-4782-90F6-37CC91349833}" type="presParOf" srcId="{6AFD83E1-710B-4694-9BC4-7A322E099254}" destId="{CEEE45B7-3D75-4583-9263-0E56D1227044}" srcOrd="1" destOrd="0" presId="urn:microsoft.com/office/officeart/2008/layout/VerticalCurvedList"/>
    <dgm:cxn modelId="{BCB1BDF6-3DEF-43B5-857B-67F5E8983103}" type="presParOf" srcId="{6AFD83E1-710B-4694-9BC4-7A322E099254}" destId="{F473E785-808F-4728-95C6-3ACA263CF74E}" srcOrd="2" destOrd="0" presId="urn:microsoft.com/office/officeart/2008/layout/VerticalCurvedList"/>
    <dgm:cxn modelId="{458DEEFF-910C-49F1-AA2A-0C2C2E29D1D4}" type="presParOf" srcId="{F473E785-808F-4728-95C6-3ACA263CF74E}" destId="{535E2144-73E2-45D7-8F5B-8D6AF70DAC9E}" srcOrd="0" destOrd="0" presId="urn:microsoft.com/office/officeart/2008/layout/VerticalCurvedList"/>
    <dgm:cxn modelId="{C7C14B14-D06A-4569-BC53-4DDE51306742}" type="presParOf" srcId="{6AFD83E1-710B-4694-9BC4-7A322E099254}" destId="{B19CC99B-6DC9-487E-80FA-C6564EB6D645}" srcOrd="3" destOrd="0" presId="urn:microsoft.com/office/officeart/2008/layout/VerticalCurvedList"/>
    <dgm:cxn modelId="{AB6BAB4A-5B30-4EA2-B003-DE7B139EEBCD}" type="presParOf" srcId="{6AFD83E1-710B-4694-9BC4-7A322E099254}" destId="{445BF238-70DC-4A8B-8DC2-809F599CA41A}" srcOrd="4" destOrd="0" presId="urn:microsoft.com/office/officeart/2008/layout/VerticalCurvedList"/>
    <dgm:cxn modelId="{E40700AA-11D0-47BF-8761-B8E021EBB850}" type="presParOf" srcId="{445BF238-70DC-4A8B-8DC2-809F599CA41A}" destId="{187BFD35-5C25-44AA-9788-0F5409C12D02}" srcOrd="0" destOrd="0" presId="urn:microsoft.com/office/officeart/2008/layout/VerticalCurvedList"/>
    <dgm:cxn modelId="{E14F471A-CFCC-4766-866B-0EE8B12DC504}" type="presParOf" srcId="{6AFD83E1-710B-4694-9BC4-7A322E099254}" destId="{D866F182-32BF-4C00-BC29-B4A4754B956D}" srcOrd="5" destOrd="0" presId="urn:microsoft.com/office/officeart/2008/layout/VerticalCurvedList"/>
    <dgm:cxn modelId="{16B6BB9B-FC9E-4EAD-88AD-715E5928A3B2}" type="presParOf" srcId="{6AFD83E1-710B-4694-9BC4-7A322E099254}" destId="{B9E65AE7-34D0-40C7-8A04-3EA34280A2AC}" srcOrd="6" destOrd="0" presId="urn:microsoft.com/office/officeart/2008/layout/VerticalCurvedList"/>
    <dgm:cxn modelId="{D0762586-D234-4CDE-9EDD-748A2F8A2972}" type="presParOf" srcId="{B9E65AE7-34D0-40C7-8A04-3EA34280A2AC}" destId="{837B5001-8FED-4AE8-AA0F-5F67ED03C660}" srcOrd="0" destOrd="0" presId="urn:microsoft.com/office/officeart/2008/layout/VerticalCurvedList"/>
    <dgm:cxn modelId="{8D91DDDE-5CE4-4081-8C7E-B6893C211E0A}" type="presParOf" srcId="{6AFD83E1-710B-4694-9BC4-7A322E099254}" destId="{F04A0EF1-1DC0-4919-8892-5FC912D3C269}" srcOrd="7" destOrd="0" presId="urn:microsoft.com/office/officeart/2008/layout/VerticalCurvedList"/>
    <dgm:cxn modelId="{F7604810-5BAF-4BA9-B314-95D33C40B180}" type="presParOf" srcId="{6AFD83E1-710B-4694-9BC4-7A322E099254}" destId="{6D9B0C05-9CFD-4C6B-A823-49F26455FAF4}" srcOrd="8" destOrd="0" presId="urn:microsoft.com/office/officeart/2008/layout/VerticalCurvedList"/>
    <dgm:cxn modelId="{E633BDBC-58E1-43A0-8442-91163023EDBC}" type="presParOf" srcId="{6D9B0C05-9CFD-4C6B-A823-49F26455FAF4}" destId="{82723D2D-E2D8-46AF-A41C-C3A9EE79AAE9}" srcOrd="0" destOrd="0" presId="urn:microsoft.com/office/officeart/2008/layout/VerticalCurvedList"/>
    <dgm:cxn modelId="{7A95F702-A75D-458A-BE98-28CD3207132E}" type="presParOf" srcId="{6AFD83E1-710B-4694-9BC4-7A322E099254}" destId="{B9A27A59-87B0-4C17-8338-38BB8323C15C}" srcOrd="9" destOrd="0" presId="urn:microsoft.com/office/officeart/2008/layout/VerticalCurvedList"/>
    <dgm:cxn modelId="{B31D77F0-D5B8-4CD0-8B58-DE164B3AF5D0}" type="presParOf" srcId="{6AFD83E1-710B-4694-9BC4-7A322E099254}" destId="{628655E0-CAD1-436A-B8D1-6A9DD895ED24}" srcOrd="10" destOrd="0" presId="urn:microsoft.com/office/officeart/2008/layout/VerticalCurvedList"/>
    <dgm:cxn modelId="{9BBB535B-86D3-4E16-87FD-1360CB465CFA}" type="presParOf" srcId="{628655E0-CAD1-436A-B8D1-6A9DD895ED24}" destId="{42656EE6-C08A-4257-BC54-DBBC5C2E65C0}" srcOrd="0" destOrd="0" presId="urn:microsoft.com/office/officeart/2008/layout/VerticalCurvedList"/>
    <dgm:cxn modelId="{2C5BFE45-41E9-4624-9557-24719810A254}" type="presParOf" srcId="{6AFD83E1-710B-4694-9BC4-7A322E099254}" destId="{6B1B3EFE-7FBE-4265-89AE-CAFDEB1F21DB}" srcOrd="11" destOrd="0" presId="urn:microsoft.com/office/officeart/2008/layout/VerticalCurvedList"/>
    <dgm:cxn modelId="{6CD0CBFE-A69E-4A65-9E25-7D06C00E218E}" type="presParOf" srcId="{6AFD83E1-710B-4694-9BC4-7A322E099254}" destId="{353C1666-654A-4DF0-B9E6-8B11450C2E53}" srcOrd="12" destOrd="0" presId="urn:microsoft.com/office/officeart/2008/layout/VerticalCurvedList"/>
    <dgm:cxn modelId="{2B67EC91-AF8C-4BFB-A6A5-0507A1C0FC60}" type="presParOf" srcId="{353C1666-654A-4DF0-B9E6-8B11450C2E53}" destId="{38ADA0EA-9BDC-41FE-8AD6-D75DC187AF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7D103-84CC-4A82-9637-E0D3803ED765}" type="doc">
      <dgm:prSet loTypeId="urn:microsoft.com/office/officeart/2005/8/layout/pyramid2" loCatId="pyramid" qsTypeId="urn:microsoft.com/office/officeart/2005/8/quickstyle/simple3" qsCatId="simple" csTypeId="urn:microsoft.com/office/officeart/2005/8/colors/accent1_2" csCatId="accent1" phldr="1"/>
      <dgm:spPr/>
    </dgm:pt>
    <dgm:pt modelId="{89123821-0BBC-479F-9076-AA1542AAEB47}">
      <dgm:prSet phldrT="[Texte]"/>
      <dgm:spPr/>
      <dgm:t>
        <a:bodyPr/>
        <a:lstStyle/>
        <a:p>
          <a:r>
            <a:rPr lang="fr-FR" dirty="0">
              <a:latin typeface="Times New Roman" panose="02020603050405020304" pitchFamily="18" charset="0"/>
              <a:ea typeface="Batang" panose="02030600000101010101" pitchFamily="18" charset="-127"/>
              <a:cs typeface="Times New Roman" panose="02020603050405020304" pitchFamily="18" charset="0"/>
            </a:rPr>
            <a:t>Les grands ports maritimes et fluvio-maritimes relevant de l’Etat </a:t>
          </a:r>
        </a:p>
      </dgm:t>
    </dgm:pt>
    <dgm:pt modelId="{30DD179E-E3D2-43E2-B86B-9C9D352FF4F8}" type="parTrans" cxnId="{43193C7D-8AE4-4A24-B39A-8B122894D661}">
      <dgm:prSet/>
      <dgm:spPr/>
      <dgm:t>
        <a:bodyPr/>
        <a:lstStyle/>
        <a:p>
          <a:endParaRPr lang="fr-FR"/>
        </a:p>
      </dgm:t>
    </dgm:pt>
    <dgm:pt modelId="{CB423EEB-A241-4601-B260-6C76223A7CC5}" type="sibTrans" cxnId="{43193C7D-8AE4-4A24-B39A-8B122894D661}">
      <dgm:prSet/>
      <dgm:spPr/>
      <dgm:t>
        <a:bodyPr/>
        <a:lstStyle/>
        <a:p>
          <a:endParaRPr lang="fr-FR"/>
        </a:p>
      </dgm:t>
    </dgm:pt>
    <dgm:pt modelId="{0F37EB61-00C1-4401-92BC-8D52803F3F8C}">
      <dgm:prSet/>
      <dgm:spPr/>
      <dgm:t>
        <a:bodyPr/>
        <a:lstStyle/>
        <a:p>
          <a:pPr algn="ctr"/>
          <a:r>
            <a:rPr lang="fr-FR" dirty="0">
              <a:latin typeface="Times New Roman" panose="02020603050405020304" pitchFamily="18" charset="0"/>
              <a:cs typeface="Times New Roman" panose="02020603050405020304" pitchFamily="18" charset="0"/>
            </a:rPr>
            <a:t>Les ports maritimes autonomes, relevant de l’Etat</a:t>
          </a:r>
        </a:p>
      </dgm:t>
    </dgm:pt>
    <dgm:pt modelId="{1ECDD0C1-2BD5-4267-ACF8-D540FCB07ADC}" type="parTrans" cxnId="{12880E7C-3645-4051-A239-24C041E46B13}">
      <dgm:prSet/>
      <dgm:spPr/>
      <dgm:t>
        <a:bodyPr/>
        <a:lstStyle/>
        <a:p>
          <a:endParaRPr lang="fr-FR"/>
        </a:p>
      </dgm:t>
    </dgm:pt>
    <dgm:pt modelId="{FEA97543-45CA-4378-B752-9CD15460D27E}" type="sibTrans" cxnId="{12880E7C-3645-4051-A239-24C041E46B13}">
      <dgm:prSet/>
      <dgm:spPr/>
      <dgm:t>
        <a:bodyPr/>
        <a:lstStyle/>
        <a:p>
          <a:endParaRPr lang="fr-FR"/>
        </a:p>
      </dgm:t>
    </dgm:pt>
    <dgm:pt modelId="{AF4D4113-0227-4B09-9F7A-6989AB1D9DB4}">
      <dgm:prSet/>
      <dgm:spPr/>
      <dgm:t>
        <a:bodyPr/>
        <a:lstStyle/>
        <a:p>
          <a:pPr algn="ctr"/>
          <a:r>
            <a:rPr lang="fr-FR" dirty="0">
              <a:latin typeface="Times New Roman" panose="02020603050405020304" pitchFamily="18" charset="0"/>
              <a:cs typeface="Times New Roman" panose="02020603050405020304" pitchFamily="18" charset="0"/>
            </a:rPr>
            <a:t>Les ports maritimes relevant des collectivités territoriales et de leurs groupements</a:t>
          </a:r>
        </a:p>
      </dgm:t>
    </dgm:pt>
    <dgm:pt modelId="{68A1543E-8243-455E-8EDC-F36EBB8FADA2}" type="parTrans" cxnId="{2D3C4586-EEA5-4BD7-B635-02EEAC8026FD}">
      <dgm:prSet/>
      <dgm:spPr/>
      <dgm:t>
        <a:bodyPr/>
        <a:lstStyle/>
        <a:p>
          <a:endParaRPr lang="fr-FR"/>
        </a:p>
      </dgm:t>
    </dgm:pt>
    <dgm:pt modelId="{B2E48E70-A1A7-44F0-97AB-278F2EA99AC3}" type="sibTrans" cxnId="{2D3C4586-EEA5-4BD7-B635-02EEAC8026FD}">
      <dgm:prSet/>
      <dgm:spPr/>
      <dgm:t>
        <a:bodyPr/>
        <a:lstStyle/>
        <a:p>
          <a:endParaRPr lang="fr-FR"/>
        </a:p>
      </dgm:t>
    </dgm:pt>
    <dgm:pt modelId="{76DBA6AF-042E-4C66-ADC9-E55C6172FEF8}">
      <dgm:prSet/>
      <dgm:spPr/>
      <dgm:t>
        <a:bodyPr/>
        <a:lstStyle/>
        <a:p>
          <a:pPr algn="ctr"/>
          <a:r>
            <a:rPr lang="fr-FR" dirty="0">
              <a:latin typeface="Times New Roman" panose="02020603050405020304" pitchFamily="18" charset="0"/>
              <a:cs typeface="Times New Roman" panose="02020603050405020304" pitchFamily="18" charset="0"/>
            </a:rPr>
            <a:t> Le port de Port-Cros relevant pour son aménagement, son entretien et sa gestion de l'Etablissement public du parc national de Port-Cros</a:t>
          </a:r>
        </a:p>
      </dgm:t>
    </dgm:pt>
    <dgm:pt modelId="{11C5A378-AED4-44CC-B97F-3EADB94B8106}" type="parTrans" cxnId="{95E8F510-1409-4C85-9808-A7D0C779E33B}">
      <dgm:prSet/>
      <dgm:spPr/>
      <dgm:t>
        <a:bodyPr/>
        <a:lstStyle/>
        <a:p>
          <a:endParaRPr lang="fr-FR"/>
        </a:p>
      </dgm:t>
    </dgm:pt>
    <dgm:pt modelId="{6E07400D-FF07-425D-B590-373D0DD167D3}" type="sibTrans" cxnId="{95E8F510-1409-4C85-9808-A7D0C779E33B}">
      <dgm:prSet/>
      <dgm:spPr/>
      <dgm:t>
        <a:bodyPr/>
        <a:lstStyle/>
        <a:p>
          <a:endParaRPr lang="fr-FR"/>
        </a:p>
      </dgm:t>
    </dgm:pt>
    <dgm:pt modelId="{EDAF7986-3260-4B27-B427-1A1213F9FECB}" type="pres">
      <dgm:prSet presAssocID="{E207D103-84CC-4A82-9637-E0D3803ED765}" presName="compositeShape" presStyleCnt="0">
        <dgm:presLayoutVars>
          <dgm:dir/>
          <dgm:resizeHandles/>
        </dgm:presLayoutVars>
      </dgm:prSet>
      <dgm:spPr/>
    </dgm:pt>
    <dgm:pt modelId="{24E289FE-3A1D-47B9-BC51-CEFC6E358D5A}" type="pres">
      <dgm:prSet presAssocID="{E207D103-84CC-4A82-9637-E0D3803ED765}" presName="pyramid" presStyleLbl="node1" presStyleIdx="0" presStyleCnt="1"/>
      <dgm:spPr/>
    </dgm:pt>
    <dgm:pt modelId="{952ED083-FA33-46DE-A34E-719B97CACB32}" type="pres">
      <dgm:prSet presAssocID="{E207D103-84CC-4A82-9637-E0D3803ED765}" presName="theList" presStyleCnt="0"/>
      <dgm:spPr/>
    </dgm:pt>
    <dgm:pt modelId="{D9CC53F5-FBC3-40E5-886D-7351916B909F}" type="pres">
      <dgm:prSet presAssocID="{89123821-0BBC-479F-9076-AA1542AAEB47}" presName="aNode" presStyleLbl="fgAcc1" presStyleIdx="0" presStyleCnt="4">
        <dgm:presLayoutVars>
          <dgm:bulletEnabled val="1"/>
        </dgm:presLayoutVars>
      </dgm:prSet>
      <dgm:spPr/>
    </dgm:pt>
    <dgm:pt modelId="{FBC68D1F-B233-4B2E-8C67-9C3FDAE3034F}" type="pres">
      <dgm:prSet presAssocID="{89123821-0BBC-479F-9076-AA1542AAEB47}" presName="aSpace" presStyleCnt="0"/>
      <dgm:spPr/>
    </dgm:pt>
    <dgm:pt modelId="{7E10D59B-64FC-45FE-BAC5-43045449D7AF}" type="pres">
      <dgm:prSet presAssocID="{0F37EB61-00C1-4401-92BC-8D52803F3F8C}" presName="aNode" presStyleLbl="fgAcc1" presStyleIdx="1" presStyleCnt="4">
        <dgm:presLayoutVars>
          <dgm:bulletEnabled val="1"/>
        </dgm:presLayoutVars>
      </dgm:prSet>
      <dgm:spPr/>
    </dgm:pt>
    <dgm:pt modelId="{1ED197BB-0572-47D4-96F2-ACB84099B0F4}" type="pres">
      <dgm:prSet presAssocID="{0F37EB61-00C1-4401-92BC-8D52803F3F8C}" presName="aSpace" presStyleCnt="0"/>
      <dgm:spPr/>
    </dgm:pt>
    <dgm:pt modelId="{5528DC4B-B6BA-4C0B-B437-A51F18D4762D}" type="pres">
      <dgm:prSet presAssocID="{AF4D4113-0227-4B09-9F7A-6989AB1D9DB4}" presName="aNode" presStyleLbl="fgAcc1" presStyleIdx="2" presStyleCnt="4">
        <dgm:presLayoutVars>
          <dgm:bulletEnabled val="1"/>
        </dgm:presLayoutVars>
      </dgm:prSet>
      <dgm:spPr/>
    </dgm:pt>
    <dgm:pt modelId="{3FF71AD9-62A1-4013-B516-9B361A356180}" type="pres">
      <dgm:prSet presAssocID="{AF4D4113-0227-4B09-9F7A-6989AB1D9DB4}" presName="aSpace" presStyleCnt="0"/>
      <dgm:spPr/>
    </dgm:pt>
    <dgm:pt modelId="{AAF81A14-2508-425E-96BC-A7E0E5B6DCF1}" type="pres">
      <dgm:prSet presAssocID="{76DBA6AF-042E-4C66-ADC9-E55C6172FEF8}" presName="aNode" presStyleLbl="fgAcc1" presStyleIdx="3" presStyleCnt="4">
        <dgm:presLayoutVars>
          <dgm:bulletEnabled val="1"/>
        </dgm:presLayoutVars>
      </dgm:prSet>
      <dgm:spPr/>
    </dgm:pt>
    <dgm:pt modelId="{BBA5B6DF-4C07-451B-9F43-5A79D4085F9C}" type="pres">
      <dgm:prSet presAssocID="{76DBA6AF-042E-4C66-ADC9-E55C6172FEF8}" presName="aSpace" presStyleCnt="0"/>
      <dgm:spPr/>
    </dgm:pt>
  </dgm:ptLst>
  <dgm:cxnLst>
    <dgm:cxn modelId="{30ADAF09-289D-4C3B-B834-E21B205F238A}" type="presOf" srcId="{76DBA6AF-042E-4C66-ADC9-E55C6172FEF8}" destId="{AAF81A14-2508-425E-96BC-A7E0E5B6DCF1}" srcOrd="0" destOrd="0" presId="urn:microsoft.com/office/officeart/2005/8/layout/pyramid2"/>
    <dgm:cxn modelId="{95E8F510-1409-4C85-9808-A7D0C779E33B}" srcId="{E207D103-84CC-4A82-9637-E0D3803ED765}" destId="{76DBA6AF-042E-4C66-ADC9-E55C6172FEF8}" srcOrd="3" destOrd="0" parTransId="{11C5A378-AED4-44CC-B97F-3EADB94B8106}" sibTransId="{6E07400D-FF07-425D-B590-373D0DD167D3}"/>
    <dgm:cxn modelId="{95F1213D-57FA-4BDE-92E2-999AB9207D04}" type="presOf" srcId="{0F37EB61-00C1-4401-92BC-8D52803F3F8C}" destId="{7E10D59B-64FC-45FE-BAC5-43045449D7AF}" srcOrd="0" destOrd="0" presId="urn:microsoft.com/office/officeart/2005/8/layout/pyramid2"/>
    <dgm:cxn modelId="{6ABB2569-31A5-4EF2-B29C-F1EDBF832867}" type="presOf" srcId="{89123821-0BBC-479F-9076-AA1542AAEB47}" destId="{D9CC53F5-FBC3-40E5-886D-7351916B909F}" srcOrd="0" destOrd="0" presId="urn:microsoft.com/office/officeart/2005/8/layout/pyramid2"/>
    <dgm:cxn modelId="{12880E7C-3645-4051-A239-24C041E46B13}" srcId="{E207D103-84CC-4A82-9637-E0D3803ED765}" destId="{0F37EB61-00C1-4401-92BC-8D52803F3F8C}" srcOrd="1" destOrd="0" parTransId="{1ECDD0C1-2BD5-4267-ACF8-D540FCB07ADC}" sibTransId="{FEA97543-45CA-4378-B752-9CD15460D27E}"/>
    <dgm:cxn modelId="{43193C7D-8AE4-4A24-B39A-8B122894D661}" srcId="{E207D103-84CC-4A82-9637-E0D3803ED765}" destId="{89123821-0BBC-479F-9076-AA1542AAEB47}" srcOrd="0" destOrd="0" parTransId="{30DD179E-E3D2-43E2-B86B-9C9D352FF4F8}" sibTransId="{CB423EEB-A241-4601-B260-6C76223A7CC5}"/>
    <dgm:cxn modelId="{2D3C4586-EEA5-4BD7-B635-02EEAC8026FD}" srcId="{E207D103-84CC-4A82-9637-E0D3803ED765}" destId="{AF4D4113-0227-4B09-9F7A-6989AB1D9DB4}" srcOrd="2" destOrd="0" parTransId="{68A1543E-8243-455E-8EDC-F36EBB8FADA2}" sibTransId="{B2E48E70-A1A7-44F0-97AB-278F2EA99AC3}"/>
    <dgm:cxn modelId="{3598BD87-558F-475B-AFD1-25A3839871D0}" type="presOf" srcId="{AF4D4113-0227-4B09-9F7A-6989AB1D9DB4}" destId="{5528DC4B-B6BA-4C0B-B437-A51F18D4762D}" srcOrd="0" destOrd="0" presId="urn:microsoft.com/office/officeart/2005/8/layout/pyramid2"/>
    <dgm:cxn modelId="{67CD56D3-E94F-4BDE-862D-752B5E1019A7}" type="presOf" srcId="{E207D103-84CC-4A82-9637-E0D3803ED765}" destId="{EDAF7986-3260-4B27-B427-1A1213F9FECB}" srcOrd="0" destOrd="0" presId="urn:microsoft.com/office/officeart/2005/8/layout/pyramid2"/>
    <dgm:cxn modelId="{98139D63-5723-4C66-9E16-1CB46BDC0858}" type="presParOf" srcId="{EDAF7986-3260-4B27-B427-1A1213F9FECB}" destId="{24E289FE-3A1D-47B9-BC51-CEFC6E358D5A}" srcOrd="0" destOrd="0" presId="urn:microsoft.com/office/officeart/2005/8/layout/pyramid2"/>
    <dgm:cxn modelId="{D3FF652B-5973-463D-85BF-0F6D1EB6C03C}" type="presParOf" srcId="{EDAF7986-3260-4B27-B427-1A1213F9FECB}" destId="{952ED083-FA33-46DE-A34E-719B97CACB32}" srcOrd="1" destOrd="0" presId="urn:microsoft.com/office/officeart/2005/8/layout/pyramid2"/>
    <dgm:cxn modelId="{47ADD78A-178A-45E1-9C95-11382495E922}" type="presParOf" srcId="{952ED083-FA33-46DE-A34E-719B97CACB32}" destId="{D9CC53F5-FBC3-40E5-886D-7351916B909F}" srcOrd="0" destOrd="0" presId="urn:microsoft.com/office/officeart/2005/8/layout/pyramid2"/>
    <dgm:cxn modelId="{FD80B284-CB29-46CE-8520-90B474DCB62F}" type="presParOf" srcId="{952ED083-FA33-46DE-A34E-719B97CACB32}" destId="{FBC68D1F-B233-4B2E-8C67-9C3FDAE3034F}" srcOrd="1" destOrd="0" presId="urn:microsoft.com/office/officeart/2005/8/layout/pyramid2"/>
    <dgm:cxn modelId="{11BC63A0-344E-4D59-AF20-78CB2DA84B58}" type="presParOf" srcId="{952ED083-FA33-46DE-A34E-719B97CACB32}" destId="{7E10D59B-64FC-45FE-BAC5-43045449D7AF}" srcOrd="2" destOrd="0" presId="urn:microsoft.com/office/officeart/2005/8/layout/pyramid2"/>
    <dgm:cxn modelId="{86F53248-F77A-4CF3-9DC0-E42A1E5CA063}" type="presParOf" srcId="{952ED083-FA33-46DE-A34E-719B97CACB32}" destId="{1ED197BB-0572-47D4-96F2-ACB84099B0F4}" srcOrd="3" destOrd="0" presId="urn:microsoft.com/office/officeart/2005/8/layout/pyramid2"/>
    <dgm:cxn modelId="{6B9CE246-CEA1-4529-96FD-20E69F560E6E}" type="presParOf" srcId="{952ED083-FA33-46DE-A34E-719B97CACB32}" destId="{5528DC4B-B6BA-4C0B-B437-A51F18D4762D}" srcOrd="4" destOrd="0" presId="urn:microsoft.com/office/officeart/2005/8/layout/pyramid2"/>
    <dgm:cxn modelId="{5A1AB93E-D898-4163-B824-57A95ADB9C57}" type="presParOf" srcId="{952ED083-FA33-46DE-A34E-719B97CACB32}" destId="{3FF71AD9-62A1-4013-B516-9B361A356180}" srcOrd="5" destOrd="0" presId="urn:microsoft.com/office/officeart/2005/8/layout/pyramid2"/>
    <dgm:cxn modelId="{F8DF431B-F0A7-4E82-AE93-5824356F04EB}" type="presParOf" srcId="{952ED083-FA33-46DE-A34E-719B97CACB32}" destId="{AAF81A14-2508-425E-96BC-A7E0E5B6DCF1}" srcOrd="6" destOrd="0" presId="urn:microsoft.com/office/officeart/2005/8/layout/pyramid2"/>
    <dgm:cxn modelId="{08A55E70-F5D0-45E2-8891-295533800155}" type="presParOf" srcId="{952ED083-FA33-46DE-A34E-719B97CACB32}" destId="{BBA5B6DF-4C07-451B-9F43-5A79D4085F9C}"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1A20F-D6D8-44A3-BD7D-4EED9989CC69}"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fr-FR"/>
        </a:p>
      </dgm:t>
    </dgm:pt>
    <dgm:pt modelId="{78862F31-7CB1-4CA7-8E14-BB4247D4C567}">
      <dgm:prSet phldrT="[Texte]" custT="1"/>
      <dgm:spPr/>
      <dgm:t>
        <a:bodyPr/>
        <a:lstStyle/>
        <a:p>
          <a:pPr algn="l"/>
          <a:r>
            <a:rPr lang="fr-FR" sz="1400" dirty="0">
              <a:latin typeface="Times New Roman" panose="02020603050405020304" pitchFamily="18" charset="0"/>
              <a:cs typeface="Times New Roman" panose="02020603050405020304" pitchFamily="18" charset="0"/>
            </a:rPr>
            <a:t>L'administration des ports maritimes de commerce, dont l'importance le justifie, est confiée à des établissements publics de l'Etat, dénommés ports autonomes, créés par décret en Conseil d'Etat.</a:t>
          </a:r>
        </a:p>
        <a:p>
          <a:pPr algn="l"/>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Dans le cadre de la politique générale établie par le Gouvernement, chacun de ces établissements publics a pour objet d'assurer la gestion d'un port ou d'un groupement de ports.</a:t>
          </a:r>
        </a:p>
      </dgm:t>
    </dgm:pt>
    <dgm:pt modelId="{D1631D0E-8E31-4729-BCB9-260FD3052B18}" type="parTrans" cxnId="{17837B1F-6570-499B-9FBD-37A9FCDC5453}">
      <dgm:prSet/>
      <dgm:spPr/>
      <dgm:t>
        <a:bodyPr/>
        <a:lstStyle/>
        <a:p>
          <a:endParaRPr lang="fr-FR"/>
        </a:p>
      </dgm:t>
    </dgm:pt>
    <dgm:pt modelId="{7764E746-A67B-4850-B60A-CE03E807B6FA}" type="sibTrans" cxnId="{17837B1F-6570-499B-9FBD-37A9FCDC5453}">
      <dgm:prSet/>
      <dgm:spPr/>
      <dgm:t>
        <a:bodyPr/>
        <a:lstStyle/>
        <a:p>
          <a:endParaRPr lang="fr-FR"/>
        </a:p>
      </dgm:t>
    </dgm:pt>
    <dgm:pt modelId="{3BDB55E3-5DE2-4950-8EDD-A19E4B27E179}">
      <dgm:prSet custT="1"/>
      <dgm:spPr/>
      <dgm:t>
        <a:bodyPr/>
        <a:lstStyle/>
        <a:p>
          <a:r>
            <a:rPr lang="fr-FR" sz="1600" b="1" dirty="0">
              <a:latin typeface="Times New Roman" panose="02020603050405020304" pitchFamily="18" charset="0"/>
              <a:cs typeface="Times New Roman" panose="02020603050405020304" pitchFamily="18" charset="0"/>
            </a:rPr>
            <a:t>Article L5313-1 CT </a:t>
          </a:r>
        </a:p>
      </dgm:t>
    </dgm:pt>
    <dgm:pt modelId="{71121632-E7DB-4079-9CBD-7A27D56FA671}" type="parTrans" cxnId="{DC2D1DD1-96CB-4BE6-89B9-5828C235F068}">
      <dgm:prSet/>
      <dgm:spPr/>
      <dgm:t>
        <a:bodyPr/>
        <a:lstStyle/>
        <a:p>
          <a:endParaRPr lang="fr-FR"/>
        </a:p>
      </dgm:t>
    </dgm:pt>
    <dgm:pt modelId="{BCCC0BE2-1B5A-4A2B-A0BB-6421F0136556}" type="sibTrans" cxnId="{DC2D1DD1-96CB-4BE6-89B9-5828C235F068}">
      <dgm:prSet/>
      <dgm:spPr/>
      <dgm:t>
        <a:bodyPr/>
        <a:lstStyle/>
        <a:p>
          <a:endParaRPr lang="fr-FR"/>
        </a:p>
      </dgm:t>
    </dgm:pt>
    <dgm:pt modelId="{BFBEDF6F-1FCF-4B35-84F7-1B6508371050}">
      <dgm:prSet phldrT="[Texte]" custT="1"/>
      <dgm:spPr/>
      <dgm:t>
        <a:bodyPr/>
        <a:lstStyle/>
        <a:p>
          <a:r>
            <a:rPr lang="fr-FR" sz="1600" b="1" dirty="0">
              <a:latin typeface="Times New Roman" panose="02020603050405020304" pitchFamily="18" charset="0"/>
              <a:cs typeface="Times New Roman" panose="02020603050405020304" pitchFamily="18" charset="0"/>
            </a:rPr>
            <a:t>Article L5313-2 CT</a:t>
          </a:r>
        </a:p>
      </dgm:t>
    </dgm:pt>
    <dgm:pt modelId="{AED42D19-48EB-4D6B-9C0F-4FDED6E15527}" type="sibTrans" cxnId="{1CE2B96A-D40C-4827-B16F-B4EB5DCD52C8}">
      <dgm:prSet/>
      <dgm:spPr/>
      <dgm:t>
        <a:bodyPr/>
        <a:lstStyle/>
        <a:p>
          <a:endParaRPr lang="fr-FR"/>
        </a:p>
      </dgm:t>
    </dgm:pt>
    <dgm:pt modelId="{75F59323-FFE5-4802-9455-692293E865D6}" type="parTrans" cxnId="{1CE2B96A-D40C-4827-B16F-B4EB5DCD52C8}">
      <dgm:prSet/>
      <dgm:spPr/>
      <dgm:t>
        <a:bodyPr/>
        <a:lstStyle/>
        <a:p>
          <a:endParaRPr lang="fr-FR"/>
        </a:p>
      </dgm:t>
    </dgm:pt>
    <dgm:pt modelId="{EDBFCBAC-8115-455C-8EFE-3779D97B23F8}">
      <dgm:prSet phldrT="[Texte]" custT="1"/>
      <dgm:spPr/>
      <dgm:t>
        <a:bodyPr/>
        <a:lstStyle/>
        <a:p>
          <a:pPr algn="l"/>
          <a:r>
            <a:rPr lang="fr-FR" sz="1400" dirty="0">
              <a:latin typeface="Times New Roman" panose="02020603050405020304" pitchFamily="18" charset="0"/>
              <a:cs typeface="Times New Roman" panose="02020603050405020304" pitchFamily="18" charset="0"/>
            </a:rPr>
            <a:t>Le port autonome est chargé, à l'intérieur de sa circonscription, des travaux d'extension, d'amélioration, de renouvellement, ainsi que de l'exploitation et de l'entretien du port et de ses dépendances.</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Il assure la gestion du domaine immobilier qui lui est affecté. </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Il est chargé de la police du port et de ses dépendances prévues par les dispositions du titre III.</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Il peut être autorisé à créer et à aménager des zones industrielles portuaires ou à participer à une telle création ou à un tel aménagement.</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En matière de domanialité et de travaux publics, le port autonome a les mêmes droits et obligations que l'Etat.</a:t>
          </a:r>
        </a:p>
      </dgm:t>
    </dgm:pt>
    <dgm:pt modelId="{2DAA2526-A57B-421A-ABBB-BDE6E9127588}" type="sibTrans" cxnId="{C751F141-E5C0-4A0D-8998-3DA78B4F0824}">
      <dgm:prSet/>
      <dgm:spPr/>
      <dgm:t>
        <a:bodyPr/>
        <a:lstStyle/>
        <a:p>
          <a:endParaRPr lang="fr-FR"/>
        </a:p>
      </dgm:t>
    </dgm:pt>
    <dgm:pt modelId="{7F160365-DB5D-4B81-81FB-280942543750}" type="parTrans" cxnId="{C751F141-E5C0-4A0D-8998-3DA78B4F0824}">
      <dgm:prSet/>
      <dgm:spPr/>
      <dgm:t>
        <a:bodyPr/>
        <a:lstStyle/>
        <a:p>
          <a:endParaRPr lang="fr-FR"/>
        </a:p>
      </dgm:t>
    </dgm:pt>
    <dgm:pt modelId="{A7046D86-1F5F-4544-8AB4-06F1AD5CC9D2}">
      <dgm:prSet phldrT="[Texte]" custT="1"/>
      <dgm:spPr/>
      <dgm:t>
        <a:bodyPr/>
        <a:lstStyle/>
        <a:p>
          <a:pPr algn="l"/>
          <a:r>
            <a:rPr lang="fr-FR" sz="1400" dirty="0">
              <a:latin typeface="Times New Roman" panose="02020603050405020304" pitchFamily="18" charset="0"/>
              <a:cs typeface="Times New Roman" panose="02020603050405020304" pitchFamily="18" charset="0"/>
            </a:rPr>
            <a:t>La circonscription du port est, après enquête, déterminée par décret en Conseil d'Etat. </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La circonscription comprend les accès maritimes dans la limite fixée par le même décret.</a:t>
          </a:r>
        </a:p>
        <a:p>
          <a:pPr algn="l"/>
          <a:endParaRPr lang="fr-FR" sz="1400" dirty="0">
            <a:latin typeface="Times New Roman" panose="02020603050405020304" pitchFamily="18" charset="0"/>
            <a:cs typeface="Times New Roman" panose="02020603050405020304" pitchFamily="18" charset="0"/>
          </a:endParaRPr>
        </a:p>
        <a:p>
          <a:pPr algn="l"/>
          <a:r>
            <a:rPr lang="fr-FR" sz="1400" dirty="0">
              <a:latin typeface="Times New Roman" panose="02020603050405020304" pitchFamily="18" charset="0"/>
              <a:cs typeface="Times New Roman" panose="02020603050405020304" pitchFamily="18" charset="0"/>
            </a:rPr>
            <a:t>Elle peut englober des ports desservis par ces accès maritimes</a:t>
          </a:r>
        </a:p>
      </dgm:t>
    </dgm:pt>
    <dgm:pt modelId="{7980BBD3-E1CC-46BF-9850-08A21BDAADB1}" type="parTrans" cxnId="{62025435-0283-422A-8102-24C0063DCD59}">
      <dgm:prSet/>
      <dgm:spPr/>
      <dgm:t>
        <a:bodyPr/>
        <a:lstStyle/>
        <a:p>
          <a:endParaRPr lang="fr-FR"/>
        </a:p>
      </dgm:t>
    </dgm:pt>
    <dgm:pt modelId="{9171332E-77C6-44E3-8D04-7BD7D3CEE93C}" type="sibTrans" cxnId="{62025435-0283-422A-8102-24C0063DCD59}">
      <dgm:prSet/>
      <dgm:spPr/>
      <dgm:t>
        <a:bodyPr/>
        <a:lstStyle/>
        <a:p>
          <a:endParaRPr lang="fr-FR"/>
        </a:p>
      </dgm:t>
    </dgm:pt>
    <dgm:pt modelId="{06151182-1D25-4236-A57B-4BA68D1CB9C4}" type="pres">
      <dgm:prSet presAssocID="{C111A20F-D6D8-44A3-BD7D-4EED9989CC69}" presName="diagram" presStyleCnt="0">
        <dgm:presLayoutVars>
          <dgm:chPref val="1"/>
          <dgm:dir/>
          <dgm:animOne val="branch"/>
          <dgm:animLvl val="lvl"/>
          <dgm:resizeHandles/>
        </dgm:presLayoutVars>
      </dgm:prSet>
      <dgm:spPr/>
    </dgm:pt>
    <dgm:pt modelId="{0283CBF9-3685-4DD3-954D-83EF03DCABE4}" type="pres">
      <dgm:prSet presAssocID="{78862F31-7CB1-4CA7-8E14-BB4247D4C567}" presName="root" presStyleCnt="0"/>
      <dgm:spPr/>
    </dgm:pt>
    <dgm:pt modelId="{E26382CB-B0DB-4D6E-BD70-887736F539FE}" type="pres">
      <dgm:prSet presAssocID="{78862F31-7CB1-4CA7-8E14-BB4247D4C567}" presName="rootComposite" presStyleCnt="0"/>
      <dgm:spPr/>
    </dgm:pt>
    <dgm:pt modelId="{1BB75325-18EC-440A-920C-8CA90042A3BA}" type="pres">
      <dgm:prSet presAssocID="{78862F31-7CB1-4CA7-8E14-BB4247D4C567}" presName="rootText" presStyleLbl="node1" presStyleIdx="0" presStyleCnt="3" custScaleX="107889" custScaleY="320470"/>
      <dgm:spPr/>
    </dgm:pt>
    <dgm:pt modelId="{9023A74A-0731-457B-9774-9A3F2A80863B}" type="pres">
      <dgm:prSet presAssocID="{78862F31-7CB1-4CA7-8E14-BB4247D4C567}" presName="rootConnector" presStyleLbl="node1" presStyleIdx="0" presStyleCnt="3"/>
      <dgm:spPr/>
    </dgm:pt>
    <dgm:pt modelId="{F62D2A6A-E275-492D-B330-B4B56C22CE89}" type="pres">
      <dgm:prSet presAssocID="{78862F31-7CB1-4CA7-8E14-BB4247D4C567}" presName="childShape" presStyleCnt="0"/>
      <dgm:spPr/>
    </dgm:pt>
    <dgm:pt modelId="{96F35693-EFB8-4489-AD32-FB6F939E1C70}" type="pres">
      <dgm:prSet presAssocID="{71121632-E7DB-4079-9CBD-7A27D56FA671}" presName="Name13" presStyleLbl="parChTrans1D2" presStyleIdx="0" presStyleCnt="2"/>
      <dgm:spPr/>
    </dgm:pt>
    <dgm:pt modelId="{38D6CE4B-2509-40FD-A885-A88B5B512BA3}" type="pres">
      <dgm:prSet presAssocID="{3BDB55E3-5DE2-4950-8EDD-A19E4B27E179}" presName="childText" presStyleLbl="bgAcc1" presStyleIdx="0" presStyleCnt="2" custScaleX="93935" custScaleY="39399">
        <dgm:presLayoutVars>
          <dgm:bulletEnabled val="1"/>
        </dgm:presLayoutVars>
      </dgm:prSet>
      <dgm:spPr/>
    </dgm:pt>
    <dgm:pt modelId="{3C1A7C3C-01DE-4F26-828B-C3A8DF0F2DE9}" type="pres">
      <dgm:prSet presAssocID="{EDBFCBAC-8115-455C-8EFE-3779D97B23F8}" presName="root" presStyleCnt="0"/>
      <dgm:spPr/>
    </dgm:pt>
    <dgm:pt modelId="{8D8ABC78-562A-494D-B381-361261C0E4A5}" type="pres">
      <dgm:prSet presAssocID="{EDBFCBAC-8115-455C-8EFE-3779D97B23F8}" presName="rootComposite" presStyleCnt="0"/>
      <dgm:spPr/>
    </dgm:pt>
    <dgm:pt modelId="{5DC4097C-60F2-4192-96E6-409BE23255AF}" type="pres">
      <dgm:prSet presAssocID="{EDBFCBAC-8115-455C-8EFE-3779D97B23F8}" presName="rootText" presStyleLbl="node1" presStyleIdx="1" presStyleCnt="3" custScaleX="181090" custScaleY="364729"/>
      <dgm:spPr/>
    </dgm:pt>
    <dgm:pt modelId="{D28C3EBD-4133-4B73-84A2-B0295DFCF0C2}" type="pres">
      <dgm:prSet presAssocID="{EDBFCBAC-8115-455C-8EFE-3779D97B23F8}" presName="rootConnector" presStyleLbl="node1" presStyleIdx="1" presStyleCnt="3"/>
      <dgm:spPr/>
    </dgm:pt>
    <dgm:pt modelId="{EBD01832-6419-46D4-BC1A-69728CC868D9}" type="pres">
      <dgm:prSet presAssocID="{EDBFCBAC-8115-455C-8EFE-3779D97B23F8}" presName="childShape" presStyleCnt="0"/>
      <dgm:spPr/>
    </dgm:pt>
    <dgm:pt modelId="{F56A1D51-FCA8-480B-8557-54E5D47F590F}" type="pres">
      <dgm:prSet presAssocID="{75F59323-FFE5-4802-9455-692293E865D6}" presName="Name13" presStyleLbl="parChTrans1D2" presStyleIdx="1" presStyleCnt="2"/>
      <dgm:spPr/>
    </dgm:pt>
    <dgm:pt modelId="{B5F2BD16-1154-4671-99D9-5D54776A3CED}" type="pres">
      <dgm:prSet presAssocID="{BFBEDF6F-1FCF-4B35-84F7-1B6508371050}" presName="childText" presStyleLbl="bgAcc1" presStyleIdx="1" presStyleCnt="2" custScaleX="86143" custScaleY="39759">
        <dgm:presLayoutVars>
          <dgm:bulletEnabled val="1"/>
        </dgm:presLayoutVars>
      </dgm:prSet>
      <dgm:spPr/>
    </dgm:pt>
    <dgm:pt modelId="{96B12712-7E9D-4397-AED7-81811FC55C68}" type="pres">
      <dgm:prSet presAssocID="{A7046D86-1F5F-4544-8AB4-06F1AD5CC9D2}" presName="root" presStyleCnt="0"/>
      <dgm:spPr/>
    </dgm:pt>
    <dgm:pt modelId="{787C579B-15C0-496F-A276-CBC59D5C8671}" type="pres">
      <dgm:prSet presAssocID="{A7046D86-1F5F-4544-8AB4-06F1AD5CC9D2}" presName="rootComposite" presStyleCnt="0"/>
      <dgm:spPr/>
    </dgm:pt>
    <dgm:pt modelId="{7583A677-AE44-4263-8239-25984941590E}" type="pres">
      <dgm:prSet presAssocID="{A7046D86-1F5F-4544-8AB4-06F1AD5CC9D2}" presName="rootText" presStyleLbl="node1" presStyleIdx="2" presStyleCnt="3" custScaleX="104624" custScaleY="244846" custLinFactY="13508" custLinFactNeighborX="-78" custLinFactNeighborY="100000"/>
      <dgm:spPr/>
    </dgm:pt>
    <dgm:pt modelId="{60586C9B-3CCC-4393-B72A-7D08211F80B4}" type="pres">
      <dgm:prSet presAssocID="{A7046D86-1F5F-4544-8AB4-06F1AD5CC9D2}" presName="rootConnector" presStyleLbl="node1" presStyleIdx="2" presStyleCnt="3"/>
      <dgm:spPr/>
    </dgm:pt>
    <dgm:pt modelId="{250F36EC-CE61-4119-9261-91CC39CDF92E}" type="pres">
      <dgm:prSet presAssocID="{A7046D86-1F5F-4544-8AB4-06F1AD5CC9D2}" presName="childShape" presStyleCnt="0"/>
      <dgm:spPr/>
    </dgm:pt>
  </dgm:ptLst>
  <dgm:cxnLst>
    <dgm:cxn modelId="{BF667B1C-F0A7-4073-8B28-B334F9A9C061}" type="presOf" srcId="{75F59323-FFE5-4802-9455-692293E865D6}" destId="{F56A1D51-FCA8-480B-8557-54E5D47F590F}" srcOrd="0" destOrd="0" presId="urn:microsoft.com/office/officeart/2005/8/layout/hierarchy3"/>
    <dgm:cxn modelId="{BB402E1D-1AF0-4A68-AB97-A4458B7FF8FE}" type="presOf" srcId="{71121632-E7DB-4079-9CBD-7A27D56FA671}" destId="{96F35693-EFB8-4489-AD32-FB6F939E1C70}" srcOrd="0" destOrd="0" presId="urn:microsoft.com/office/officeart/2005/8/layout/hierarchy3"/>
    <dgm:cxn modelId="{D608791E-ECD6-4E78-9CB6-045A02DFD524}" type="presOf" srcId="{A7046D86-1F5F-4544-8AB4-06F1AD5CC9D2}" destId="{7583A677-AE44-4263-8239-25984941590E}" srcOrd="0" destOrd="0" presId="urn:microsoft.com/office/officeart/2005/8/layout/hierarchy3"/>
    <dgm:cxn modelId="{17837B1F-6570-499B-9FBD-37A9FCDC5453}" srcId="{C111A20F-D6D8-44A3-BD7D-4EED9989CC69}" destId="{78862F31-7CB1-4CA7-8E14-BB4247D4C567}" srcOrd="0" destOrd="0" parTransId="{D1631D0E-8E31-4729-BCB9-260FD3052B18}" sibTransId="{7764E746-A67B-4850-B60A-CE03E807B6FA}"/>
    <dgm:cxn modelId="{4F47F027-70F2-442F-86F5-92000DBFCB40}" type="presOf" srcId="{3BDB55E3-5DE2-4950-8EDD-A19E4B27E179}" destId="{38D6CE4B-2509-40FD-A885-A88B5B512BA3}" srcOrd="0" destOrd="0" presId="urn:microsoft.com/office/officeart/2005/8/layout/hierarchy3"/>
    <dgm:cxn modelId="{62025435-0283-422A-8102-24C0063DCD59}" srcId="{C111A20F-D6D8-44A3-BD7D-4EED9989CC69}" destId="{A7046D86-1F5F-4544-8AB4-06F1AD5CC9D2}" srcOrd="2" destOrd="0" parTransId="{7980BBD3-E1CC-46BF-9850-08A21BDAADB1}" sibTransId="{9171332E-77C6-44E3-8D04-7BD7D3CEE93C}"/>
    <dgm:cxn modelId="{C751F141-E5C0-4A0D-8998-3DA78B4F0824}" srcId="{C111A20F-D6D8-44A3-BD7D-4EED9989CC69}" destId="{EDBFCBAC-8115-455C-8EFE-3779D97B23F8}" srcOrd="1" destOrd="0" parTransId="{7F160365-DB5D-4B81-81FB-280942543750}" sibTransId="{2DAA2526-A57B-421A-ABBB-BDE6E9127588}"/>
    <dgm:cxn modelId="{1CE2B96A-D40C-4827-B16F-B4EB5DCD52C8}" srcId="{EDBFCBAC-8115-455C-8EFE-3779D97B23F8}" destId="{BFBEDF6F-1FCF-4B35-84F7-1B6508371050}" srcOrd="0" destOrd="0" parTransId="{75F59323-FFE5-4802-9455-692293E865D6}" sibTransId="{AED42D19-48EB-4D6B-9C0F-4FDED6E15527}"/>
    <dgm:cxn modelId="{8DE84E8E-2F62-4985-B5D2-56A3228679F7}" type="presOf" srcId="{A7046D86-1F5F-4544-8AB4-06F1AD5CC9D2}" destId="{60586C9B-3CCC-4393-B72A-7D08211F80B4}" srcOrd="1" destOrd="0" presId="urn:microsoft.com/office/officeart/2005/8/layout/hierarchy3"/>
    <dgm:cxn modelId="{7CC60E8F-5FDD-4AFF-869A-6AD0F813F592}" type="presOf" srcId="{78862F31-7CB1-4CA7-8E14-BB4247D4C567}" destId="{9023A74A-0731-457B-9774-9A3F2A80863B}" srcOrd="1" destOrd="0" presId="urn:microsoft.com/office/officeart/2005/8/layout/hierarchy3"/>
    <dgm:cxn modelId="{3611B59C-F7EA-446E-8183-A023E66061F0}" type="presOf" srcId="{78862F31-7CB1-4CA7-8E14-BB4247D4C567}" destId="{1BB75325-18EC-440A-920C-8CA90042A3BA}" srcOrd="0" destOrd="0" presId="urn:microsoft.com/office/officeart/2005/8/layout/hierarchy3"/>
    <dgm:cxn modelId="{E5371EAF-A2B7-4FC1-963B-2F36CC59790C}" type="presOf" srcId="{EDBFCBAC-8115-455C-8EFE-3779D97B23F8}" destId="{D28C3EBD-4133-4B73-84A2-B0295DFCF0C2}" srcOrd="1" destOrd="0" presId="urn:microsoft.com/office/officeart/2005/8/layout/hierarchy3"/>
    <dgm:cxn modelId="{DC2D1DD1-96CB-4BE6-89B9-5828C235F068}" srcId="{78862F31-7CB1-4CA7-8E14-BB4247D4C567}" destId="{3BDB55E3-5DE2-4950-8EDD-A19E4B27E179}" srcOrd="0" destOrd="0" parTransId="{71121632-E7DB-4079-9CBD-7A27D56FA671}" sibTransId="{BCCC0BE2-1B5A-4A2B-A0BB-6421F0136556}"/>
    <dgm:cxn modelId="{5DE045EF-3CA7-4930-B91E-08B2330E37BD}" type="presOf" srcId="{BFBEDF6F-1FCF-4B35-84F7-1B6508371050}" destId="{B5F2BD16-1154-4671-99D9-5D54776A3CED}" srcOrd="0" destOrd="0" presId="urn:microsoft.com/office/officeart/2005/8/layout/hierarchy3"/>
    <dgm:cxn modelId="{BD8250EF-56E8-430D-866B-B6A859895C58}" type="presOf" srcId="{EDBFCBAC-8115-455C-8EFE-3779D97B23F8}" destId="{5DC4097C-60F2-4192-96E6-409BE23255AF}" srcOrd="0" destOrd="0" presId="urn:microsoft.com/office/officeart/2005/8/layout/hierarchy3"/>
    <dgm:cxn modelId="{CFD2F4F0-75C9-435E-B733-0A6FC750A2B2}" type="presOf" srcId="{C111A20F-D6D8-44A3-BD7D-4EED9989CC69}" destId="{06151182-1D25-4236-A57B-4BA68D1CB9C4}" srcOrd="0" destOrd="0" presId="urn:microsoft.com/office/officeart/2005/8/layout/hierarchy3"/>
    <dgm:cxn modelId="{22FF1F2C-00EB-4D1A-A4D5-E207FCFCFD9A}" type="presParOf" srcId="{06151182-1D25-4236-A57B-4BA68D1CB9C4}" destId="{0283CBF9-3685-4DD3-954D-83EF03DCABE4}" srcOrd="0" destOrd="0" presId="urn:microsoft.com/office/officeart/2005/8/layout/hierarchy3"/>
    <dgm:cxn modelId="{84710B9C-45AB-45B3-A838-A97E1838A0EA}" type="presParOf" srcId="{0283CBF9-3685-4DD3-954D-83EF03DCABE4}" destId="{E26382CB-B0DB-4D6E-BD70-887736F539FE}" srcOrd="0" destOrd="0" presId="urn:microsoft.com/office/officeart/2005/8/layout/hierarchy3"/>
    <dgm:cxn modelId="{3C374B49-643E-40C4-8061-E839BF29494C}" type="presParOf" srcId="{E26382CB-B0DB-4D6E-BD70-887736F539FE}" destId="{1BB75325-18EC-440A-920C-8CA90042A3BA}" srcOrd="0" destOrd="0" presId="urn:microsoft.com/office/officeart/2005/8/layout/hierarchy3"/>
    <dgm:cxn modelId="{C51642AE-2687-4740-8E46-C4713EEF25C7}" type="presParOf" srcId="{E26382CB-B0DB-4D6E-BD70-887736F539FE}" destId="{9023A74A-0731-457B-9774-9A3F2A80863B}" srcOrd="1" destOrd="0" presId="urn:microsoft.com/office/officeart/2005/8/layout/hierarchy3"/>
    <dgm:cxn modelId="{01F02B52-F21E-45BF-98B4-2685801ACCDB}" type="presParOf" srcId="{0283CBF9-3685-4DD3-954D-83EF03DCABE4}" destId="{F62D2A6A-E275-492D-B330-B4B56C22CE89}" srcOrd="1" destOrd="0" presId="urn:microsoft.com/office/officeart/2005/8/layout/hierarchy3"/>
    <dgm:cxn modelId="{5711EA49-8302-47A1-936B-525CEB010640}" type="presParOf" srcId="{F62D2A6A-E275-492D-B330-B4B56C22CE89}" destId="{96F35693-EFB8-4489-AD32-FB6F939E1C70}" srcOrd="0" destOrd="0" presId="urn:microsoft.com/office/officeart/2005/8/layout/hierarchy3"/>
    <dgm:cxn modelId="{16382928-34E1-4AB0-96A3-4FB428AB5F8C}" type="presParOf" srcId="{F62D2A6A-E275-492D-B330-B4B56C22CE89}" destId="{38D6CE4B-2509-40FD-A885-A88B5B512BA3}" srcOrd="1" destOrd="0" presId="urn:microsoft.com/office/officeart/2005/8/layout/hierarchy3"/>
    <dgm:cxn modelId="{CC2FCFF0-4025-4085-B23E-BFF3E73E0621}" type="presParOf" srcId="{06151182-1D25-4236-A57B-4BA68D1CB9C4}" destId="{3C1A7C3C-01DE-4F26-828B-C3A8DF0F2DE9}" srcOrd="1" destOrd="0" presId="urn:microsoft.com/office/officeart/2005/8/layout/hierarchy3"/>
    <dgm:cxn modelId="{28041ADF-FCD6-4E13-8433-7D78CEE71FAC}" type="presParOf" srcId="{3C1A7C3C-01DE-4F26-828B-C3A8DF0F2DE9}" destId="{8D8ABC78-562A-494D-B381-361261C0E4A5}" srcOrd="0" destOrd="0" presId="urn:microsoft.com/office/officeart/2005/8/layout/hierarchy3"/>
    <dgm:cxn modelId="{1C1EE076-359D-4A79-A75F-33D497067D78}" type="presParOf" srcId="{8D8ABC78-562A-494D-B381-361261C0E4A5}" destId="{5DC4097C-60F2-4192-96E6-409BE23255AF}" srcOrd="0" destOrd="0" presId="urn:microsoft.com/office/officeart/2005/8/layout/hierarchy3"/>
    <dgm:cxn modelId="{B0619D17-4C7F-4614-86FF-EF4EC9C67C6E}" type="presParOf" srcId="{8D8ABC78-562A-494D-B381-361261C0E4A5}" destId="{D28C3EBD-4133-4B73-84A2-B0295DFCF0C2}" srcOrd="1" destOrd="0" presId="urn:microsoft.com/office/officeart/2005/8/layout/hierarchy3"/>
    <dgm:cxn modelId="{348A664C-DB03-47C5-BEC7-3C86CC97EDE5}" type="presParOf" srcId="{3C1A7C3C-01DE-4F26-828B-C3A8DF0F2DE9}" destId="{EBD01832-6419-46D4-BC1A-69728CC868D9}" srcOrd="1" destOrd="0" presId="urn:microsoft.com/office/officeart/2005/8/layout/hierarchy3"/>
    <dgm:cxn modelId="{119C5C86-E00E-4930-B5F6-C93604E490E0}" type="presParOf" srcId="{EBD01832-6419-46D4-BC1A-69728CC868D9}" destId="{F56A1D51-FCA8-480B-8557-54E5D47F590F}" srcOrd="0" destOrd="0" presId="urn:microsoft.com/office/officeart/2005/8/layout/hierarchy3"/>
    <dgm:cxn modelId="{EC63071B-661D-47BF-9744-71BEC835097D}" type="presParOf" srcId="{EBD01832-6419-46D4-BC1A-69728CC868D9}" destId="{B5F2BD16-1154-4671-99D9-5D54776A3CED}" srcOrd="1" destOrd="0" presId="urn:microsoft.com/office/officeart/2005/8/layout/hierarchy3"/>
    <dgm:cxn modelId="{CE8489AA-2A10-48BC-B7CF-8A2483873ABC}" type="presParOf" srcId="{06151182-1D25-4236-A57B-4BA68D1CB9C4}" destId="{96B12712-7E9D-4397-AED7-81811FC55C68}" srcOrd="2" destOrd="0" presId="urn:microsoft.com/office/officeart/2005/8/layout/hierarchy3"/>
    <dgm:cxn modelId="{C52AEF69-FFDB-47E4-AEF6-A53E2404F2CA}" type="presParOf" srcId="{96B12712-7E9D-4397-AED7-81811FC55C68}" destId="{787C579B-15C0-496F-A276-CBC59D5C8671}" srcOrd="0" destOrd="0" presId="urn:microsoft.com/office/officeart/2005/8/layout/hierarchy3"/>
    <dgm:cxn modelId="{884A6A4D-F65E-4158-B398-6E5590533F95}" type="presParOf" srcId="{787C579B-15C0-496F-A276-CBC59D5C8671}" destId="{7583A677-AE44-4263-8239-25984941590E}" srcOrd="0" destOrd="0" presId="urn:microsoft.com/office/officeart/2005/8/layout/hierarchy3"/>
    <dgm:cxn modelId="{5877F8A6-AF33-4D4A-835E-0D815C09A383}" type="presParOf" srcId="{787C579B-15C0-496F-A276-CBC59D5C8671}" destId="{60586C9B-3CCC-4393-B72A-7D08211F80B4}" srcOrd="1" destOrd="0" presId="urn:microsoft.com/office/officeart/2005/8/layout/hierarchy3"/>
    <dgm:cxn modelId="{1870E0AF-F30A-4664-8800-6B56595942BB}" type="presParOf" srcId="{96B12712-7E9D-4397-AED7-81811FC55C68}" destId="{250F36EC-CE61-4119-9261-91CC39CDF92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405E6-31AC-49BD-8AB0-7C5132D66C0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CAB5E8FC-0C0B-42F4-9E6F-6E2505CFFB25}">
      <dgm:prSet phldrT="[Texte]" custT="1"/>
      <dgm:spPr/>
      <dgm:t>
        <a:bodyPr/>
        <a:lstStyle/>
        <a:p>
          <a:pPr algn="l">
            <a:buNone/>
          </a:pPr>
          <a:r>
            <a:rPr lang="fr-FR" sz="2000" dirty="0">
              <a:latin typeface="Times New Roman" panose="02020603050405020304" pitchFamily="18" charset="0"/>
              <a:cs typeface="Times New Roman" panose="02020603050405020304" pitchFamily="18" charset="0"/>
            </a:rPr>
            <a:t>Pilotage</a:t>
          </a:r>
        </a:p>
        <a:p>
          <a:pPr algn="l">
            <a:buNone/>
          </a:pPr>
          <a:r>
            <a:rPr lang="fr-FR" sz="1200" b="0" dirty="0">
              <a:latin typeface="Times New Roman" panose="02020603050405020304" pitchFamily="18" charset="0"/>
              <a:cs typeface="Times New Roman" panose="02020603050405020304" pitchFamily="18" charset="0"/>
            </a:rPr>
            <a:t>Les pilotes sont des agents d'un service public du pilotage. Ils exercent des prérogatives publiques et contribuent à la protection des intérêts généraux de l'Etat. </a:t>
          </a:r>
        </a:p>
        <a:p>
          <a:pPr algn="l">
            <a:buNone/>
          </a:pPr>
          <a:endParaRPr lang="fr-FR" sz="1200" b="0" dirty="0">
            <a:latin typeface="Times New Roman" panose="02020603050405020304" pitchFamily="18" charset="0"/>
            <a:cs typeface="Times New Roman" panose="02020603050405020304" pitchFamily="18" charset="0"/>
          </a:endParaRPr>
        </a:p>
        <a:p>
          <a:pPr algn="l">
            <a:buNone/>
          </a:pPr>
          <a:r>
            <a:rPr lang="fr-FR" sz="1200" b="0" dirty="0">
              <a:latin typeface="Times New Roman" panose="02020603050405020304" pitchFamily="18" charset="0"/>
              <a:cs typeface="Times New Roman" panose="02020603050405020304" pitchFamily="18" charset="0"/>
            </a:rPr>
            <a:t>Le pilote doit :</a:t>
          </a:r>
        </a:p>
      </dgm:t>
    </dgm:pt>
    <dgm:pt modelId="{83CA4E73-D2B4-435B-89C8-9D091075BC1A}" type="parTrans" cxnId="{15584AD9-7F80-4CB7-BDE1-4214B2ABC6B0}">
      <dgm:prSet/>
      <dgm:spPr/>
      <dgm:t>
        <a:bodyPr/>
        <a:lstStyle/>
        <a:p>
          <a:endParaRPr lang="fr-FR"/>
        </a:p>
      </dgm:t>
    </dgm:pt>
    <dgm:pt modelId="{37C373A0-E3B4-43EF-A896-57E7EEEDD978}" type="sibTrans" cxnId="{15584AD9-7F80-4CB7-BDE1-4214B2ABC6B0}">
      <dgm:prSet/>
      <dgm:spPr/>
      <dgm:t>
        <a:bodyPr/>
        <a:lstStyle/>
        <a:p>
          <a:endParaRPr lang="fr-FR"/>
        </a:p>
      </dgm:t>
    </dgm:pt>
    <dgm:pt modelId="{C0ED3902-B1D5-45C9-B740-22B21D8A54E5}">
      <dgm:prSet phldrT="[Texte]" custT="1"/>
      <dgm:spPr/>
      <dgm:t>
        <a:bodyPr/>
        <a:lstStyle/>
        <a:p>
          <a:pPr algn="l">
            <a:buNone/>
          </a:pPr>
          <a:r>
            <a:rPr lang="fr-FR" sz="2000" dirty="0">
              <a:latin typeface="Times New Roman" panose="02020603050405020304" pitchFamily="18" charset="0"/>
              <a:cs typeface="Times New Roman" panose="02020603050405020304" pitchFamily="18" charset="0"/>
            </a:rPr>
            <a:t>Remorquage</a:t>
          </a:r>
        </a:p>
        <a:p>
          <a:pPr algn="l">
            <a:buNone/>
          </a:pPr>
          <a:br>
            <a:rPr lang="fr-FR" sz="12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Responsabilité :</a:t>
          </a:r>
        </a:p>
        <a:p>
          <a:pPr algn="l">
            <a:buNone/>
          </a:pPr>
          <a:endParaRPr lang="fr-FR" sz="1200" b="0" dirty="0">
            <a:latin typeface="Times New Roman" panose="02020603050405020304" pitchFamily="18" charset="0"/>
            <a:cs typeface="Times New Roman" panose="02020603050405020304" pitchFamily="18" charset="0"/>
          </a:endParaRPr>
        </a:p>
      </dgm:t>
    </dgm:pt>
    <dgm:pt modelId="{A325BCCE-E358-4013-8817-C269F18CA636}" type="parTrans" cxnId="{49F36D19-86A4-48BF-9AC0-7C264928C21E}">
      <dgm:prSet/>
      <dgm:spPr/>
      <dgm:t>
        <a:bodyPr/>
        <a:lstStyle/>
        <a:p>
          <a:endParaRPr lang="fr-FR"/>
        </a:p>
      </dgm:t>
    </dgm:pt>
    <dgm:pt modelId="{1E1EB45E-AD2D-4FB0-BC02-095F4E295C4C}" type="sibTrans" cxnId="{49F36D19-86A4-48BF-9AC0-7C264928C21E}">
      <dgm:prSet/>
      <dgm:spPr/>
      <dgm:t>
        <a:bodyPr/>
        <a:lstStyle/>
        <a:p>
          <a:endParaRPr lang="fr-FR"/>
        </a:p>
      </dgm:t>
    </dgm:pt>
    <dgm:pt modelId="{D572D16D-F7D8-4457-B416-F47C8E665A6D}">
      <dgm:prSet phldrT="[Texte]" custT="1"/>
      <dgm:spPr/>
      <dgm:t>
        <a:bodyPr/>
        <a:lstStyle/>
        <a:p>
          <a:pPr algn="l"/>
          <a:r>
            <a:rPr lang="fr-FR" sz="2000" dirty="0">
              <a:latin typeface="Times New Roman" panose="02020603050405020304" pitchFamily="18" charset="0"/>
              <a:cs typeface="Times New Roman" panose="02020603050405020304" pitchFamily="18" charset="0"/>
            </a:rPr>
            <a:t>Lamanage</a:t>
          </a:r>
        </a:p>
      </dgm:t>
    </dgm:pt>
    <dgm:pt modelId="{E4B4E91B-4B2B-4815-81D9-4660E98260FD}" type="parTrans" cxnId="{BB490D83-B5B0-4D5B-B0AF-4BA16114584B}">
      <dgm:prSet/>
      <dgm:spPr/>
      <dgm:t>
        <a:bodyPr/>
        <a:lstStyle/>
        <a:p>
          <a:endParaRPr lang="fr-FR"/>
        </a:p>
      </dgm:t>
    </dgm:pt>
    <dgm:pt modelId="{0BAE8EFF-2EAF-4686-92BD-E7F3D7540E0C}" type="sibTrans" cxnId="{BB490D83-B5B0-4D5B-B0AF-4BA16114584B}">
      <dgm:prSet/>
      <dgm:spPr/>
      <dgm:t>
        <a:bodyPr/>
        <a:lstStyle/>
        <a:p>
          <a:endParaRPr lang="fr-FR"/>
        </a:p>
      </dgm:t>
    </dgm:pt>
    <dgm:pt modelId="{DD5B234F-60FD-4326-8812-ACC8F8D7AA4A}">
      <dgm:prSet custT="1"/>
      <dgm:spPr/>
      <dgm:t>
        <a:bodyPr/>
        <a:lstStyle/>
        <a:p>
          <a:pPr algn="l"/>
          <a:r>
            <a:rPr lang="fr-FR" sz="1200" b="0" dirty="0">
              <a:latin typeface="Times New Roman" panose="02020603050405020304" pitchFamily="18" charset="0"/>
              <a:cs typeface="Times New Roman" panose="02020603050405020304" pitchFamily="18" charset="0"/>
            </a:rPr>
            <a:t>éviter de mettre le navire en situation dangereuse</a:t>
          </a:r>
        </a:p>
      </dgm:t>
    </dgm:pt>
    <dgm:pt modelId="{E4FA46A3-B55C-4D6A-8E6E-E98AD7E9CFB7}" type="parTrans" cxnId="{1AFE1F02-A461-4A2A-A7F4-A8F87AAB29F2}">
      <dgm:prSet/>
      <dgm:spPr/>
      <dgm:t>
        <a:bodyPr/>
        <a:lstStyle/>
        <a:p>
          <a:endParaRPr lang="fr-FR"/>
        </a:p>
      </dgm:t>
    </dgm:pt>
    <dgm:pt modelId="{29BC42E7-2A61-4B87-B21F-E058A5071AA3}" type="sibTrans" cxnId="{1AFE1F02-A461-4A2A-A7F4-A8F87AAB29F2}">
      <dgm:prSet/>
      <dgm:spPr/>
      <dgm:t>
        <a:bodyPr/>
        <a:lstStyle/>
        <a:p>
          <a:endParaRPr lang="fr-FR"/>
        </a:p>
      </dgm:t>
    </dgm:pt>
    <dgm:pt modelId="{F2B2AAEB-2F6B-4C6C-B9E4-48FC3614D389}">
      <dgm:prSet custT="1"/>
      <dgm:spPr/>
      <dgm:t>
        <a:bodyPr/>
        <a:lstStyle/>
        <a:p>
          <a:pPr algn="l"/>
          <a:r>
            <a:rPr lang="fr-FR" sz="1200" b="0" dirty="0">
              <a:latin typeface="Times New Roman" panose="02020603050405020304" pitchFamily="18" charset="0"/>
              <a:cs typeface="Times New Roman" panose="02020603050405020304" pitchFamily="18" charset="0"/>
            </a:rPr>
            <a:t>Le compte rendu d'anomalies : RISAP ( Report Information System Among Pilots )</a:t>
          </a:r>
        </a:p>
      </dgm:t>
    </dgm:pt>
    <dgm:pt modelId="{42A9C3A1-CF8B-4880-9293-89C3147694CF}" type="parTrans" cxnId="{73DE90E7-4BE1-4189-8643-DDA747814185}">
      <dgm:prSet/>
      <dgm:spPr/>
      <dgm:t>
        <a:bodyPr/>
        <a:lstStyle/>
        <a:p>
          <a:endParaRPr lang="fr-FR"/>
        </a:p>
      </dgm:t>
    </dgm:pt>
    <dgm:pt modelId="{54400AC8-4999-41A7-A73F-D646A361370E}" type="sibTrans" cxnId="{73DE90E7-4BE1-4189-8643-DDA747814185}">
      <dgm:prSet/>
      <dgm:spPr/>
      <dgm:t>
        <a:bodyPr/>
        <a:lstStyle/>
        <a:p>
          <a:endParaRPr lang="fr-FR"/>
        </a:p>
      </dgm:t>
    </dgm:pt>
    <dgm:pt modelId="{00A975AF-0D56-42A0-9FED-B3599CD095CD}">
      <dgm:prSet custT="1"/>
      <dgm:spPr/>
      <dgm:t>
        <a:bodyPr/>
        <a:lstStyle/>
        <a:p>
          <a:pPr algn="l"/>
          <a:r>
            <a:rPr lang="fr-FR" sz="1200" b="0" dirty="0">
              <a:latin typeface="Times New Roman" panose="02020603050405020304" pitchFamily="18" charset="0"/>
              <a:cs typeface="Times New Roman" panose="02020603050405020304" pitchFamily="18" charset="0"/>
            </a:rPr>
            <a:t>Le sauvetage en mer : Embarcations et connaissance à la disposition du CROSS</a:t>
          </a:r>
        </a:p>
      </dgm:t>
    </dgm:pt>
    <dgm:pt modelId="{0CF347A0-CFA7-4E1D-B9D1-0F1D6D50ED49}" type="parTrans" cxnId="{8E22BCCD-CF17-4D91-9C94-767EBBB53FF9}">
      <dgm:prSet/>
      <dgm:spPr/>
      <dgm:t>
        <a:bodyPr/>
        <a:lstStyle/>
        <a:p>
          <a:endParaRPr lang="fr-FR"/>
        </a:p>
      </dgm:t>
    </dgm:pt>
    <dgm:pt modelId="{F936987D-A5F7-4314-A3D9-C0EA12790F7E}" type="sibTrans" cxnId="{8E22BCCD-CF17-4D91-9C94-767EBBB53FF9}">
      <dgm:prSet/>
      <dgm:spPr/>
      <dgm:t>
        <a:bodyPr/>
        <a:lstStyle/>
        <a:p>
          <a:endParaRPr lang="fr-FR"/>
        </a:p>
      </dgm:t>
    </dgm:pt>
    <dgm:pt modelId="{2F419919-3999-4C7C-9CFB-70137DC63B6D}">
      <dgm:prSet custT="1"/>
      <dgm:spPr/>
      <dgm:t>
        <a:bodyPr/>
        <a:lstStyle/>
        <a:p>
          <a:pPr algn="l"/>
          <a:r>
            <a:rPr lang="fr-FR" sz="1200" b="0" dirty="0">
              <a:latin typeface="Times New Roman" panose="02020603050405020304" pitchFamily="18" charset="0"/>
              <a:cs typeface="Times New Roman" panose="02020603050405020304" pitchFamily="18" charset="0"/>
            </a:rPr>
            <a:t>L'expertise nautique : transfert de l’équipe d'intervention demandé par le préfet</a:t>
          </a:r>
        </a:p>
      </dgm:t>
    </dgm:pt>
    <dgm:pt modelId="{515C22AB-14E1-4065-9160-A209D25F0F51}" type="parTrans" cxnId="{1267CCAF-88F3-4E0C-A91E-DD9831EA85DD}">
      <dgm:prSet/>
      <dgm:spPr/>
      <dgm:t>
        <a:bodyPr/>
        <a:lstStyle/>
        <a:p>
          <a:endParaRPr lang="fr-FR"/>
        </a:p>
      </dgm:t>
    </dgm:pt>
    <dgm:pt modelId="{8F7CE2ED-E633-4B24-B0F9-7543BBA85F48}" type="sibTrans" cxnId="{1267CCAF-88F3-4E0C-A91E-DD9831EA85DD}">
      <dgm:prSet/>
      <dgm:spPr/>
      <dgm:t>
        <a:bodyPr/>
        <a:lstStyle/>
        <a:p>
          <a:endParaRPr lang="fr-FR"/>
        </a:p>
      </dgm:t>
    </dgm:pt>
    <dgm:pt modelId="{0985053B-E3F1-42C6-B90A-7AB4A067D53A}">
      <dgm:prSet custT="1"/>
      <dgm:spPr/>
      <dgm:t>
        <a:bodyPr/>
        <a:lstStyle/>
        <a:p>
          <a:pPr algn="l"/>
          <a:r>
            <a:rPr lang="fr-FR" sz="1200" b="0" dirty="0">
              <a:latin typeface="Times New Roman" panose="02020603050405020304" pitchFamily="18" charset="0"/>
              <a:cs typeface="Times New Roman" panose="02020603050405020304" pitchFamily="18" charset="0"/>
            </a:rPr>
            <a:t>Le choix des lieux de refuge : Sa connaissance du littoral est à la disposition de l'état.</a:t>
          </a:r>
        </a:p>
      </dgm:t>
    </dgm:pt>
    <dgm:pt modelId="{FD99D62B-A1A7-4471-9982-524CDCFF8C82}" type="parTrans" cxnId="{0D8365E2-2BE6-4028-84B8-A7E325EA11BC}">
      <dgm:prSet/>
      <dgm:spPr/>
      <dgm:t>
        <a:bodyPr/>
        <a:lstStyle/>
        <a:p>
          <a:endParaRPr lang="fr-FR"/>
        </a:p>
      </dgm:t>
    </dgm:pt>
    <dgm:pt modelId="{DA3CCBB0-36AE-4592-B3F0-1B4EF2A2F002}" type="sibTrans" cxnId="{0D8365E2-2BE6-4028-84B8-A7E325EA11BC}">
      <dgm:prSet/>
      <dgm:spPr/>
      <dgm:t>
        <a:bodyPr/>
        <a:lstStyle/>
        <a:p>
          <a:endParaRPr lang="fr-FR"/>
        </a:p>
      </dgm:t>
    </dgm:pt>
    <dgm:pt modelId="{C0E639DC-4CB6-4A4C-B63C-4F160D0B1F48}">
      <dgm:prSet custT="1"/>
      <dgm:spPr/>
      <dgm:t>
        <a:bodyPr/>
        <a:lstStyle/>
        <a:p>
          <a:pPr algn="l"/>
          <a:r>
            <a:rPr lang="fr-FR" sz="1200" b="0" dirty="0">
              <a:latin typeface="Times New Roman" panose="02020603050405020304" pitchFamily="18" charset="0"/>
              <a:cs typeface="Times New Roman" panose="02020603050405020304" pitchFamily="18" charset="0"/>
            </a:rPr>
            <a:t>Pour les opérations portuaires, les opérations de remorquage sont sous la responsabilité du commandant du navire assisté.</a:t>
          </a:r>
        </a:p>
      </dgm:t>
    </dgm:pt>
    <dgm:pt modelId="{231FDB3D-013B-44A4-A79E-F97947A75F5B}" type="parTrans" cxnId="{1D52D986-F73E-487F-B1DA-7C15527A1022}">
      <dgm:prSet/>
      <dgm:spPr/>
      <dgm:t>
        <a:bodyPr/>
        <a:lstStyle/>
        <a:p>
          <a:endParaRPr lang="fr-FR"/>
        </a:p>
      </dgm:t>
    </dgm:pt>
    <dgm:pt modelId="{8B7AA406-56F3-4323-A835-63D2E6F59042}" type="sibTrans" cxnId="{1D52D986-F73E-487F-B1DA-7C15527A1022}">
      <dgm:prSet/>
      <dgm:spPr/>
      <dgm:t>
        <a:bodyPr/>
        <a:lstStyle/>
        <a:p>
          <a:endParaRPr lang="fr-FR"/>
        </a:p>
      </dgm:t>
    </dgm:pt>
    <dgm:pt modelId="{01059E88-ADAF-43B2-9C35-FEA59719CA1F}">
      <dgm:prSet custT="1"/>
      <dgm:spPr/>
      <dgm:t>
        <a:bodyPr/>
        <a:lstStyle/>
        <a:p>
          <a:pPr algn="l"/>
          <a:r>
            <a:rPr lang="fr-FR" sz="1200" b="0" dirty="0">
              <a:latin typeface="Times New Roman" panose="02020603050405020304" pitchFamily="18" charset="0"/>
              <a:cs typeface="Times New Roman" panose="02020603050405020304" pitchFamily="18" charset="0"/>
            </a:rPr>
            <a:t>Pour les opérations hauturières, les opérations de remorquage sont sous la responsabilité du commandant du remorqueur qui dirige l’opération.</a:t>
          </a:r>
          <a:br>
            <a:rPr lang="fr-FR" sz="1200" b="0" dirty="0">
              <a:latin typeface="Times New Roman" panose="02020603050405020304" pitchFamily="18" charset="0"/>
              <a:cs typeface="Times New Roman" panose="02020603050405020304" pitchFamily="18" charset="0"/>
            </a:rPr>
          </a:br>
          <a:br>
            <a:rPr lang="fr-FR" sz="1200" b="0" dirty="0">
              <a:latin typeface="Times New Roman" panose="02020603050405020304" pitchFamily="18" charset="0"/>
              <a:cs typeface="Times New Roman" panose="02020603050405020304" pitchFamily="18" charset="0"/>
            </a:rPr>
          </a:br>
          <a:br>
            <a:rPr lang="fr-FR" sz="1200" b="0" dirty="0">
              <a:latin typeface="Times New Roman" panose="02020603050405020304" pitchFamily="18" charset="0"/>
              <a:cs typeface="Times New Roman" panose="02020603050405020304" pitchFamily="18" charset="0"/>
            </a:rPr>
          </a:br>
          <a:r>
            <a:rPr lang="fr-FR" sz="1200" b="0" dirty="0">
              <a:latin typeface="Times New Roman" panose="02020603050405020304" pitchFamily="18" charset="0"/>
              <a:cs typeface="Times New Roman" panose="02020603050405020304" pitchFamily="18" charset="0"/>
            </a:rPr>
            <a:t>L’assistance ne peut pas être confondue avec un contrat de remorquage.</a:t>
          </a:r>
        </a:p>
      </dgm:t>
    </dgm:pt>
    <dgm:pt modelId="{552E61A3-0708-421B-8047-C3E6BAD163CF}" type="parTrans" cxnId="{5E74CD8B-6039-4E3F-A173-513EF0BAEB79}">
      <dgm:prSet/>
      <dgm:spPr/>
      <dgm:t>
        <a:bodyPr/>
        <a:lstStyle/>
        <a:p>
          <a:endParaRPr lang="fr-FR"/>
        </a:p>
      </dgm:t>
    </dgm:pt>
    <dgm:pt modelId="{E0A5CFCB-E3F7-4A08-A2AE-723FB1915C2C}" type="sibTrans" cxnId="{5E74CD8B-6039-4E3F-A173-513EF0BAEB79}">
      <dgm:prSet/>
      <dgm:spPr/>
      <dgm:t>
        <a:bodyPr/>
        <a:lstStyle/>
        <a:p>
          <a:endParaRPr lang="fr-FR"/>
        </a:p>
      </dgm:t>
    </dgm:pt>
    <dgm:pt modelId="{2EDC56DF-BA4C-4C76-A398-0C01CB943ABB}">
      <dgm:prSet custT="1"/>
      <dgm:spPr/>
      <dgm:t>
        <a:bodyPr/>
        <a:lstStyle/>
        <a:p>
          <a:pPr algn="l"/>
          <a:r>
            <a:rPr lang="fr-FR" sz="1200" b="0" dirty="0">
              <a:latin typeface="Times New Roman" panose="02020603050405020304" pitchFamily="18" charset="0"/>
              <a:cs typeface="Times New Roman" panose="02020603050405020304" pitchFamily="18" charset="0"/>
            </a:rPr>
            <a:t>être gestionnaire du risque mesuré</a:t>
          </a:r>
        </a:p>
      </dgm:t>
    </dgm:pt>
    <dgm:pt modelId="{F7E8DE3D-3057-4A61-A326-B1B229DD07BD}" type="sibTrans" cxnId="{73A75703-B652-451B-9BB0-47F8AEAC85D2}">
      <dgm:prSet/>
      <dgm:spPr/>
      <dgm:t>
        <a:bodyPr/>
        <a:lstStyle/>
        <a:p>
          <a:endParaRPr lang="fr-FR"/>
        </a:p>
      </dgm:t>
    </dgm:pt>
    <dgm:pt modelId="{5801789B-B357-4C8A-8C4B-C6BEFE9D493A}" type="parTrans" cxnId="{73A75703-B652-451B-9BB0-47F8AEAC85D2}">
      <dgm:prSet/>
      <dgm:spPr/>
      <dgm:t>
        <a:bodyPr/>
        <a:lstStyle/>
        <a:p>
          <a:endParaRPr lang="fr-FR"/>
        </a:p>
      </dgm:t>
    </dgm:pt>
    <dgm:pt modelId="{9922F680-D385-4937-8FB4-DDF9FB62F66C}">
      <dgm:prSet phldrT="[Texte]"/>
      <dgm:spPr/>
      <dgm:t>
        <a:bodyPr/>
        <a:lstStyle/>
        <a:p>
          <a:pPr algn="l"/>
          <a:endParaRPr lang="fr-FR" sz="2200" dirty="0">
            <a:latin typeface="Times New Roman" panose="02020603050405020304" pitchFamily="18" charset="0"/>
            <a:cs typeface="Times New Roman" panose="02020603050405020304" pitchFamily="18" charset="0"/>
          </a:endParaRPr>
        </a:p>
      </dgm:t>
    </dgm:pt>
    <dgm:pt modelId="{E0D462AE-D74F-4FFA-855B-4E42F146CDBB}" type="sibTrans" cxnId="{6151B3DE-EA65-4D82-8CD3-99FFC15FE039}">
      <dgm:prSet/>
      <dgm:spPr/>
      <dgm:t>
        <a:bodyPr/>
        <a:lstStyle/>
        <a:p>
          <a:endParaRPr lang="fr-FR"/>
        </a:p>
      </dgm:t>
    </dgm:pt>
    <dgm:pt modelId="{3FCED10F-2B4C-43A2-A4BF-D2220159E1DB}" type="parTrans" cxnId="{6151B3DE-EA65-4D82-8CD3-99FFC15FE039}">
      <dgm:prSet/>
      <dgm:spPr/>
      <dgm:t>
        <a:bodyPr/>
        <a:lstStyle/>
        <a:p>
          <a:endParaRPr lang="fr-FR"/>
        </a:p>
      </dgm:t>
    </dgm:pt>
    <dgm:pt modelId="{7FB2D033-D298-4585-B14F-B91B563C7E4A}">
      <dgm:prSet custT="1"/>
      <dgm:spPr/>
      <dgm:t>
        <a:bodyPr/>
        <a:lstStyle/>
        <a:p>
          <a:pPr algn="l"/>
          <a:r>
            <a:rPr lang="fr-FR" sz="1200" dirty="0">
              <a:latin typeface="Times New Roman" panose="02020603050405020304" pitchFamily="18" charset="0"/>
              <a:cs typeface="Times New Roman" panose="02020603050405020304" pitchFamily="18" charset="0"/>
            </a:rPr>
            <a:t>Les lamaneurs assurent l'amarrage et le largage des amarres des navires à quai.</a:t>
          </a:r>
        </a:p>
      </dgm:t>
    </dgm:pt>
    <dgm:pt modelId="{ABEAFED4-11B7-4758-9A5D-A61FEA9E9522}" type="parTrans" cxnId="{6868B443-7A28-4633-ADBA-319E0F098B5B}">
      <dgm:prSet/>
      <dgm:spPr/>
      <dgm:t>
        <a:bodyPr/>
        <a:lstStyle/>
        <a:p>
          <a:endParaRPr lang="fr-FR"/>
        </a:p>
      </dgm:t>
    </dgm:pt>
    <dgm:pt modelId="{151F6577-3667-4617-89A3-54262821C1CA}" type="sibTrans" cxnId="{6868B443-7A28-4633-ADBA-319E0F098B5B}">
      <dgm:prSet/>
      <dgm:spPr/>
      <dgm:t>
        <a:bodyPr/>
        <a:lstStyle/>
        <a:p>
          <a:endParaRPr lang="fr-FR"/>
        </a:p>
      </dgm:t>
    </dgm:pt>
    <dgm:pt modelId="{D71E52BE-D9E0-4035-9407-827814139562}">
      <dgm:prSet phldrT="[Texte]"/>
      <dgm:spPr/>
      <dgm:t>
        <a:bodyPr/>
        <a:lstStyle/>
        <a:p>
          <a:pPr algn="l"/>
          <a:endParaRPr lang="fr-FR" sz="2200" dirty="0">
            <a:latin typeface="Times New Roman" panose="02020603050405020304" pitchFamily="18" charset="0"/>
            <a:cs typeface="Times New Roman" panose="02020603050405020304" pitchFamily="18" charset="0"/>
          </a:endParaRPr>
        </a:p>
      </dgm:t>
    </dgm:pt>
    <dgm:pt modelId="{FDE807A1-5294-450F-B279-D893A7394987}" type="parTrans" cxnId="{54DE7F1F-087C-45FC-85B9-3C4CA5BD43F0}">
      <dgm:prSet/>
      <dgm:spPr/>
      <dgm:t>
        <a:bodyPr/>
        <a:lstStyle/>
        <a:p>
          <a:endParaRPr lang="fr-FR"/>
        </a:p>
      </dgm:t>
    </dgm:pt>
    <dgm:pt modelId="{3B23B33C-0BD9-41E4-8445-3E5B0B26E775}" type="sibTrans" cxnId="{54DE7F1F-087C-45FC-85B9-3C4CA5BD43F0}">
      <dgm:prSet/>
      <dgm:spPr/>
      <dgm:t>
        <a:bodyPr/>
        <a:lstStyle/>
        <a:p>
          <a:endParaRPr lang="fr-FR"/>
        </a:p>
      </dgm:t>
    </dgm:pt>
    <dgm:pt modelId="{89FE2310-DF7B-4AB8-9D3A-9FFE895FEC20}">
      <dgm:prSet custT="1"/>
      <dgm:spPr/>
      <dgm:t>
        <a:bodyPr/>
        <a:lstStyle/>
        <a:p>
          <a:pPr algn="l"/>
          <a:r>
            <a:rPr lang="fr-FR" sz="1200" b="0" dirty="0">
              <a:latin typeface="Times New Roman" panose="02020603050405020304" pitchFamily="18" charset="0"/>
              <a:cs typeface="Times New Roman" panose="02020603050405020304" pitchFamily="18" charset="0"/>
            </a:rPr>
            <a:t>permettre un écoulement rapide du trafic dans des conditions optimales de sécurité.</a:t>
          </a:r>
          <a:br>
            <a:rPr lang="fr-FR" sz="1200" b="0" dirty="0">
              <a:latin typeface="Times New Roman" panose="02020603050405020304" pitchFamily="18" charset="0"/>
              <a:cs typeface="Times New Roman" panose="02020603050405020304" pitchFamily="18" charset="0"/>
            </a:rPr>
          </a:br>
          <a:endParaRPr lang="fr-FR" sz="1200" b="0" dirty="0">
            <a:latin typeface="Times New Roman" panose="02020603050405020304" pitchFamily="18" charset="0"/>
            <a:cs typeface="Times New Roman" panose="02020603050405020304" pitchFamily="18" charset="0"/>
          </a:endParaRPr>
        </a:p>
      </dgm:t>
    </dgm:pt>
    <dgm:pt modelId="{AFFE71CD-5937-4ACE-99E4-9CE9D600A38D}" type="sibTrans" cxnId="{ECA06FBD-36A0-4E5F-94F7-0D1A8696E468}">
      <dgm:prSet/>
      <dgm:spPr/>
      <dgm:t>
        <a:bodyPr/>
        <a:lstStyle/>
        <a:p>
          <a:endParaRPr lang="fr-FR"/>
        </a:p>
      </dgm:t>
    </dgm:pt>
    <dgm:pt modelId="{8DB1FF2F-3D8B-4D22-9442-4A0DFF50029C}" type="parTrans" cxnId="{ECA06FBD-36A0-4E5F-94F7-0D1A8696E468}">
      <dgm:prSet/>
      <dgm:spPr/>
      <dgm:t>
        <a:bodyPr/>
        <a:lstStyle/>
        <a:p>
          <a:endParaRPr lang="fr-FR"/>
        </a:p>
      </dgm:t>
    </dgm:pt>
    <dgm:pt modelId="{43909A70-C82B-9D44-B149-ADF7D3A6C80A}">
      <dgm:prSet custT="1"/>
      <dgm:spPr/>
      <dgm:t>
        <a:bodyPr/>
        <a:lstStyle/>
        <a:p>
          <a:pPr algn="l"/>
          <a:endParaRPr lang="fr-FR" sz="1200" dirty="0">
            <a:latin typeface="Times New Roman" panose="02020603050405020304" pitchFamily="18" charset="0"/>
            <a:cs typeface="Times New Roman" panose="02020603050405020304" pitchFamily="18" charset="0"/>
          </a:endParaRPr>
        </a:p>
      </dgm:t>
    </dgm:pt>
    <dgm:pt modelId="{D6D6BD4B-C4F3-A34C-89EE-9FDCEE3A0F95}" type="sibTrans" cxnId="{D6DC33EB-87A0-C441-A042-9BB1B82276B3}">
      <dgm:prSet/>
      <dgm:spPr/>
      <dgm:t>
        <a:bodyPr/>
        <a:lstStyle/>
        <a:p>
          <a:endParaRPr lang="fr-FR"/>
        </a:p>
      </dgm:t>
    </dgm:pt>
    <dgm:pt modelId="{459B7DF8-A2B3-384C-BC6F-16801E157DD2}" type="parTrans" cxnId="{D6DC33EB-87A0-C441-A042-9BB1B82276B3}">
      <dgm:prSet/>
      <dgm:spPr/>
      <dgm:t>
        <a:bodyPr/>
        <a:lstStyle/>
        <a:p>
          <a:endParaRPr lang="fr-FR"/>
        </a:p>
      </dgm:t>
    </dgm:pt>
    <dgm:pt modelId="{91F5D5D1-D37A-CD4E-9716-D24648A07B2F}">
      <dgm:prSet custT="1"/>
      <dgm:spPr/>
      <dgm:t>
        <a:bodyPr/>
        <a:lstStyle/>
        <a:p>
          <a:pPr algn="l">
            <a:buFontTx/>
            <a:buNone/>
          </a:pPr>
          <a:r>
            <a:rPr lang="fr-FR" sz="1200" b="0" dirty="0">
              <a:latin typeface="Times New Roman" panose="02020603050405020304" pitchFamily="18" charset="0"/>
              <a:cs typeface="Times New Roman" panose="02020603050405020304" pitchFamily="18" charset="0"/>
            </a:rPr>
            <a:t>Mission de service public du pilote :</a:t>
          </a:r>
        </a:p>
      </dgm:t>
    </dgm:pt>
    <dgm:pt modelId="{AE6BE6DC-EC63-5C4A-8D0A-A74F14601EEB}" type="parTrans" cxnId="{361A45E1-73AD-164B-AF99-3444A91DB0E1}">
      <dgm:prSet/>
      <dgm:spPr/>
      <dgm:t>
        <a:bodyPr/>
        <a:lstStyle/>
        <a:p>
          <a:endParaRPr lang="fr-FR"/>
        </a:p>
      </dgm:t>
    </dgm:pt>
    <dgm:pt modelId="{50EC4752-8B1C-864E-813A-F8064BD51E30}" type="sibTrans" cxnId="{361A45E1-73AD-164B-AF99-3444A91DB0E1}">
      <dgm:prSet/>
      <dgm:spPr/>
      <dgm:t>
        <a:bodyPr/>
        <a:lstStyle/>
        <a:p>
          <a:endParaRPr lang="fr-FR"/>
        </a:p>
      </dgm:t>
    </dgm:pt>
    <dgm:pt modelId="{033335BE-462F-4862-84DF-794196C87F6F}" type="pres">
      <dgm:prSet presAssocID="{A5F405E6-31AC-49BD-8AB0-7C5132D66C0F}" presName="Name0" presStyleCnt="0">
        <dgm:presLayoutVars>
          <dgm:dir/>
          <dgm:resizeHandles val="exact"/>
        </dgm:presLayoutVars>
      </dgm:prSet>
      <dgm:spPr/>
    </dgm:pt>
    <dgm:pt modelId="{574DB437-A847-4AD9-9471-4D94CE99F4F1}" type="pres">
      <dgm:prSet presAssocID="{CAB5E8FC-0C0B-42F4-9E6F-6E2505CFFB25}" presName="node" presStyleLbl="node1" presStyleIdx="0" presStyleCnt="3" custLinFactX="-15184" custLinFactNeighborX="-100000" custLinFactNeighborY="-2161">
        <dgm:presLayoutVars>
          <dgm:bulletEnabled val="1"/>
        </dgm:presLayoutVars>
      </dgm:prSet>
      <dgm:spPr/>
    </dgm:pt>
    <dgm:pt modelId="{A38BFF39-F32B-4170-B6E1-49D9C03D564F}" type="pres">
      <dgm:prSet presAssocID="{37C373A0-E3B4-43EF-A896-57E7EEEDD978}" presName="sibTrans" presStyleCnt="0"/>
      <dgm:spPr/>
    </dgm:pt>
    <dgm:pt modelId="{C5539325-AF11-4397-9556-E45952DCF2F5}" type="pres">
      <dgm:prSet presAssocID="{C0ED3902-B1D5-45C9-B740-22B21D8A54E5}" presName="node" presStyleLbl="node1" presStyleIdx="1" presStyleCnt="3" custScaleX="63142" custLinFactNeighborX="0" custLinFactNeighborY="-11840">
        <dgm:presLayoutVars>
          <dgm:bulletEnabled val="1"/>
        </dgm:presLayoutVars>
      </dgm:prSet>
      <dgm:spPr/>
    </dgm:pt>
    <dgm:pt modelId="{3498C34E-FAD7-4B2E-BD93-6CE9EF11F1B1}" type="pres">
      <dgm:prSet presAssocID="{1E1EB45E-AD2D-4FB0-BC02-095F4E295C4C}" presName="sibTrans" presStyleCnt="0"/>
      <dgm:spPr/>
    </dgm:pt>
    <dgm:pt modelId="{3AF37664-3E47-4F83-907E-DB8C3D5BBCDB}" type="pres">
      <dgm:prSet presAssocID="{D572D16D-F7D8-4457-B416-F47C8E665A6D}" presName="node" presStyleLbl="node1" presStyleIdx="2" presStyleCnt="3" custScaleX="46998" custLinFactNeighborX="7978" custLinFactNeighborY="0">
        <dgm:presLayoutVars>
          <dgm:bulletEnabled val="1"/>
        </dgm:presLayoutVars>
      </dgm:prSet>
      <dgm:spPr/>
    </dgm:pt>
  </dgm:ptLst>
  <dgm:cxnLst>
    <dgm:cxn modelId="{717B0901-8314-494D-9B55-475A9F17E715}" type="presOf" srcId="{01059E88-ADAF-43B2-9C35-FEA59719CA1F}" destId="{C5539325-AF11-4397-9556-E45952DCF2F5}" srcOrd="0" destOrd="2" presId="urn:microsoft.com/office/officeart/2005/8/layout/hList6"/>
    <dgm:cxn modelId="{1AFE1F02-A461-4A2A-A7F4-A8F87AAB29F2}" srcId="{CAB5E8FC-0C0B-42F4-9E6F-6E2505CFFB25}" destId="{DD5B234F-60FD-4326-8812-ACC8F8D7AA4A}" srcOrd="1" destOrd="0" parTransId="{E4FA46A3-B55C-4D6A-8E6E-E98AD7E9CFB7}" sibTransId="{29BC42E7-2A61-4B87-B21F-E058A5071AA3}"/>
    <dgm:cxn modelId="{73A75703-B652-451B-9BB0-47F8AEAC85D2}" srcId="{CAB5E8FC-0C0B-42F4-9E6F-6E2505CFFB25}" destId="{2EDC56DF-BA4C-4C76-A398-0C01CB943ABB}" srcOrd="0" destOrd="0" parTransId="{5801789B-B357-4C8A-8C4B-C6BEFE9D493A}" sibTransId="{F7E8DE3D-3057-4A61-A326-B1B229DD07BD}"/>
    <dgm:cxn modelId="{A3BDEE05-108F-40ED-AB84-66AC5C86B0F9}" type="presOf" srcId="{9922F680-D385-4937-8FB4-DDF9FB62F66C}" destId="{3AF37664-3E47-4F83-907E-DB8C3D5BBCDB}" srcOrd="0" destOrd="1" presId="urn:microsoft.com/office/officeart/2005/8/layout/hList6"/>
    <dgm:cxn modelId="{D2DB510E-AF0A-4E46-98E0-4B13A839C022}" type="presOf" srcId="{D572D16D-F7D8-4457-B416-F47C8E665A6D}" destId="{3AF37664-3E47-4F83-907E-DB8C3D5BBCDB}" srcOrd="0" destOrd="0" presId="urn:microsoft.com/office/officeart/2005/8/layout/hList6"/>
    <dgm:cxn modelId="{49F36D19-86A4-48BF-9AC0-7C264928C21E}" srcId="{A5F405E6-31AC-49BD-8AB0-7C5132D66C0F}" destId="{C0ED3902-B1D5-45C9-B740-22B21D8A54E5}" srcOrd="1" destOrd="0" parTransId="{A325BCCE-E358-4013-8817-C269F18CA636}" sibTransId="{1E1EB45E-AD2D-4FB0-BC02-095F4E295C4C}"/>
    <dgm:cxn modelId="{54DE7F1F-087C-45FC-85B9-3C4CA5BD43F0}" srcId="{D572D16D-F7D8-4457-B416-F47C8E665A6D}" destId="{D71E52BE-D9E0-4035-9407-827814139562}" srcOrd="2" destOrd="0" parTransId="{FDE807A1-5294-450F-B279-D893A7394987}" sibTransId="{3B23B33C-0BD9-41E4-8445-3E5B0B26E775}"/>
    <dgm:cxn modelId="{A7B5312B-BBB2-4B4D-8BE4-12AD1B6AB278}" type="presOf" srcId="{43909A70-C82B-9D44-B149-ADF7D3A6C80A}" destId="{C5539325-AF11-4397-9556-E45952DCF2F5}" srcOrd="0" destOrd="3" presId="urn:microsoft.com/office/officeart/2005/8/layout/hList6"/>
    <dgm:cxn modelId="{29EC8330-C1D3-4C1E-B1C6-0C4E3A0885B1}" type="presOf" srcId="{7FB2D033-D298-4585-B14F-B91B563C7E4A}" destId="{3AF37664-3E47-4F83-907E-DB8C3D5BBCDB}" srcOrd="0" destOrd="2" presId="urn:microsoft.com/office/officeart/2005/8/layout/hList6"/>
    <dgm:cxn modelId="{7D0B0239-C8B8-4888-8802-0F7E65270657}" type="presOf" srcId="{2EDC56DF-BA4C-4C76-A398-0C01CB943ABB}" destId="{574DB437-A847-4AD9-9471-4D94CE99F4F1}" srcOrd="0" destOrd="1" presId="urn:microsoft.com/office/officeart/2005/8/layout/hList6"/>
    <dgm:cxn modelId="{B1811D3C-1E6C-8F44-B844-CEC2A29F96FD}" type="presOf" srcId="{91F5D5D1-D37A-CD4E-9716-D24648A07B2F}" destId="{574DB437-A847-4AD9-9471-4D94CE99F4F1}" srcOrd="0" destOrd="4" presId="urn:microsoft.com/office/officeart/2005/8/layout/hList6"/>
    <dgm:cxn modelId="{D7423940-424E-4D89-AFF3-443261D3C1C2}" type="presOf" srcId="{0985053B-E3F1-42C6-B90A-7AB4A067D53A}" destId="{574DB437-A847-4AD9-9471-4D94CE99F4F1}" srcOrd="0" destOrd="8" presId="urn:microsoft.com/office/officeart/2005/8/layout/hList6"/>
    <dgm:cxn modelId="{6868B443-7A28-4633-ADBA-319E0F098B5B}" srcId="{D572D16D-F7D8-4457-B416-F47C8E665A6D}" destId="{7FB2D033-D298-4585-B14F-B91B563C7E4A}" srcOrd="1" destOrd="0" parTransId="{ABEAFED4-11B7-4758-9A5D-A61FEA9E9522}" sibTransId="{151F6577-3667-4617-89A3-54262821C1CA}"/>
    <dgm:cxn modelId="{F32EBE70-6AD0-4F88-B1AB-BFE198199998}" type="presOf" srcId="{C0E639DC-4CB6-4A4C-B63C-4F160D0B1F48}" destId="{C5539325-AF11-4397-9556-E45952DCF2F5}" srcOrd="0" destOrd="1" presId="urn:microsoft.com/office/officeart/2005/8/layout/hList6"/>
    <dgm:cxn modelId="{18ABA959-C6C3-4DA3-9966-2FACF536BDEB}" type="presOf" srcId="{F2B2AAEB-2F6B-4C6C-B9E4-48FC3614D389}" destId="{574DB437-A847-4AD9-9471-4D94CE99F4F1}" srcOrd="0" destOrd="5" presId="urn:microsoft.com/office/officeart/2005/8/layout/hList6"/>
    <dgm:cxn modelId="{0E5A807A-1E5B-48A0-8CED-39419D264B55}" type="presOf" srcId="{00A975AF-0D56-42A0-9FED-B3599CD095CD}" destId="{574DB437-A847-4AD9-9471-4D94CE99F4F1}" srcOrd="0" destOrd="6" presId="urn:microsoft.com/office/officeart/2005/8/layout/hList6"/>
    <dgm:cxn modelId="{EE32937C-3CB9-4B6F-81CA-7A3F0A02B9C7}" type="presOf" srcId="{D71E52BE-D9E0-4035-9407-827814139562}" destId="{3AF37664-3E47-4F83-907E-DB8C3D5BBCDB}" srcOrd="0" destOrd="3" presId="urn:microsoft.com/office/officeart/2005/8/layout/hList6"/>
    <dgm:cxn modelId="{6FD6C87E-CE88-4C96-B5FF-E99F303B06B3}" type="presOf" srcId="{C0ED3902-B1D5-45C9-B740-22B21D8A54E5}" destId="{C5539325-AF11-4397-9556-E45952DCF2F5}" srcOrd="0" destOrd="0" presId="urn:microsoft.com/office/officeart/2005/8/layout/hList6"/>
    <dgm:cxn modelId="{BB490D83-B5B0-4D5B-B0AF-4BA16114584B}" srcId="{A5F405E6-31AC-49BD-8AB0-7C5132D66C0F}" destId="{D572D16D-F7D8-4457-B416-F47C8E665A6D}" srcOrd="2" destOrd="0" parTransId="{E4B4E91B-4B2B-4815-81D9-4660E98260FD}" sibTransId="{0BAE8EFF-2EAF-4686-92BD-E7F3D7540E0C}"/>
    <dgm:cxn modelId="{1D52D986-F73E-487F-B1DA-7C15527A1022}" srcId="{C0ED3902-B1D5-45C9-B740-22B21D8A54E5}" destId="{C0E639DC-4CB6-4A4C-B63C-4F160D0B1F48}" srcOrd="0" destOrd="0" parTransId="{231FDB3D-013B-44A4-A79E-F97947A75F5B}" sibTransId="{8B7AA406-56F3-4323-A835-63D2E6F59042}"/>
    <dgm:cxn modelId="{5E74CD8B-6039-4E3F-A173-513EF0BAEB79}" srcId="{C0ED3902-B1D5-45C9-B740-22B21D8A54E5}" destId="{01059E88-ADAF-43B2-9C35-FEA59719CA1F}" srcOrd="1" destOrd="0" parTransId="{552E61A3-0708-421B-8047-C3E6BAD163CF}" sibTransId="{E0A5CFCB-E3F7-4A08-A2AE-723FB1915C2C}"/>
    <dgm:cxn modelId="{1267CCAF-88F3-4E0C-A91E-DD9831EA85DD}" srcId="{91F5D5D1-D37A-CD4E-9716-D24648A07B2F}" destId="{2F419919-3999-4C7C-9CFB-70137DC63B6D}" srcOrd="2" destOrd="0" parTransId="{515C22AB-14E1-4065-9160-A209D25F0F51}" sibTransId="{8F7CE2ED-E633-4B24-B0F9-7543BBA85F48}"/>
    <dgm:cxn modelId="{ECA06FBD-36A0-4E5F-94F7-0D1A8696E468}" srcId="{CAB5E8FC-0C0B-42F4-9E6F-6E2505CFFB25}" destId="{89FE2310-DF7B-4AB8-9D3A-9FFE895FEC20}" srcOrd="2" destOrd="0" parTransId="{8DB1FF2F-3D8B-4D22-9442-4A0DFF50029C}" sibTransId="{AFFE71CD-5937-4ACE-99E4-9CE9D600A38D}"/>
    <dgm:cxn modelId="{6F853FC9-1721-4E0A-B11E-1454421E7BB1}" type="presOf" srcId="{2F419919-3999-4C7C-9CFB-70137DC63B6D}" destId="{574DB437-A847-4AD9-9471-4D94CE99F4F1}" srcOrd="0" destOrd="7" presId="urn:microsoft.com/office/officeart/2005/8/layout/hList6"/>
    <dgm:cxn modelId="{8E22BCCD-CF17-4D91-9C94-767EBBB53FF9}" srcId="{91F5D5D1-D37A-CD4E-9716-D24648A07B2F}" destId="{00A975AF-0D56-42A0-9FED-B3599CD095CD}" srcOrd="1" destOrd="0" parTransId="{0CF347A0-CFA7-4E1D-B9D1-0F1D6D50ED49}" sibTransId="{F936987D-A5F7-4314-A3D9-C0EA12790F7E}"/>
    <dgm:cxn modelId="{214C4AD3-FFCE-4802-A7C6-31A0D8B1A641}" type="presOf" srcId="{DD5B234F-60FD-4326-8812-ACC8F8D7AA4A}" destId="{574DB437-A847-4AD9-9471-4D94CE99F4F1}" srcOrd="0" destOrd="2" presId="urn:microsoft.com/office/officeart/2005/8/layout/hList6"/>
    <dgm:cxn modelId="{5ED951D3-AF2E-47FE-A67A-F9BA53C7DFBF}" type="presOf" srcId="{89FE2310-DF7B-4AB8-9D3A-9FFE895FEC20}" destId="{574DB437-A847-4AD9-9471-4D94CE99F4F1}" srcOrd="0" destOrd="3" presId="urn:microsoft.com/office/officeart/2005/8/layout/hList6"/>
    <dgm:cxn modelId="{15584AD9-7F80-4CB7-BDE1-4214B2ABC6B0}" srcId="{A5F405E6-31AC-49BD-8AB0-7C5132D66C0F}" destId="{CAB5E8FC-0C0B-42F4-9E6F-6E2505CFFB25}" srcOrd="0" destOrd="0" parTransId="{83CA4E73-D2B4-435B-89C8-9D091075BC1A}" sibTransId="{37C373A0-E3B4-43EF-A896-57E7EEEDD978}"/>
    <dgm:cxn modelId="{6151B3DE-EA65-4D82-8CD3-99FFC15FE039}" srcId="{D572D16D-F7D8-4457-B416-F47C8E665A6D}" destId="{9922F680-D385-4937-8FB4-DDF9FB62F66C}" srcOrd="0" destOrd="0" parTransId="{3FCED10F-2B4C-43A2-A4BF-D2220159E1DB}" sibTransId="{E0D462AE-D74F-4FFA-855B-4E42F146CDBB}"/>
    <dgm:cxn modelId="{361A45E1-73AD-164B-AF99-3444A91DB0E1}" srcId="{CAB5E8FC-0C0B-42F4-9E6F-6E2505CFFB25}" destId="{91F5D5D1-D37A-CD4E-9716-D24648A07B2F}" srcOrd="3" destOrd="0" parTransId="{AE6BE6DC-EC63-5C4A-8D0A-A74F14601EEB}" sibTransId="{50EC4752-8B1C-864E-813A-F8064BD51E30}"/>
    <dgm:cxn modelId="{0D8365E2-2BE6-4028-84B8-A7E325EA11BC}" srcId="{91F5D5D1-D37A-CD4E-9716-D24648A07B2F}" destId="{0985053B-E3F1-42C6-B90A-7AB4A067D53A}" srcOrd="3" destOrd="0" parTransId="{FD99D62B-A1A7-4471-9982-524CDCFF8C82}" sibTransId="{DA3CCBB0-36AE-4592-B3F0-1B4EF2A2F002}"/>
    <dgm:cxn modelId="{860D04E3-7A7C-4D17-9037-79CBE34372FD}" type="presOf" srcId="{CAB5E8FC-0C0B-42F4-9E6F-6E2505CFFB25}" destId="{574DB437-A847-4AD9-9471-4D94CE99F4F1}" srcOrd="0" destOrd="0" presId="urn:microsoft.com/office/officeart/2005/8/layout/hList6"/>
    <dgm:cxn modelId="{73DE90E7-4BE1-4189-8643-DDA747814185}" srcId="{91F5D5D1-D37A-CD4E-9716-D24648A07B2F}" destId="{F2B2AAEB-2F6B-4C6C-B9E4-48FC3614D389}" srcOrd="0" destOrd="0" parTransId="{42A9C3A1-CF8B-4880-9293-89C3147694CF}" sibTransId="{54400AC8-4999-41A7-A73F-D646A361370E}"/>
    <dgm:cxn modelId="{D6DC33EB-87A0-C441-A042-9BB1B82276B3}" srcId="{C0ED3902-B1D5-45C9-B740-22B21D8A54E5}" destId="{43909A70-C82B-9D44-B149-ADF7D3A6C80A}" srcOrd="2" destOrd="0" parTransId="{459B7DF8-A2B3-384C-BC6F-16801E157DD2}" sibTransId="{D6D6BD4B-C4F3-A34C-89EE-9FDCEE3A0F95}"/>
    <dgm:cxn modelId="{F2F781EC-25EA-45B3-BF80-04EE76984B7C}" type="presOf" srcId="{A5F405E6-31AC-49BD-8AB0-7C5132D66C0F}" destId="{033335BE-462F-4862-84DF-794196C87F6F}" srcOrd="0" destOrd="0" presId="urn:microsoft.com/office/officeart/2005/8/layout/hList6"/>
    <dgm:cxn modelId="{6680AEF0-5682-452A-8253-516AEA0A4C2D}" type="presParOf" srcId="{033335BE-462F-4862-84DF-794196C87F6F}" destId="{574DB437-A847-4AD9-9471-4D94CE99F4F1}" srcOrd="0" destOrd="0" presId="urn:microsoft.com/office/officeart/2005/8/layout/hList6"/>
    <dgm:cxn modelId="{21EF9606-CD31-4A3A-9E2B-655F57E801EF}" type="presParOf" srcId="{033335BE-462F-4862-84DF-794196C87F6F}" destId="{A38BFF39-F32B-4170-B6E1-49D9C03D564F}" srcOrd="1" destOrd="0" presId="urn:microsoft.com/office/officeart/2005/8/layout/hList6"/>
    <dgm:cxn modelId="{00577F69-5A72-4B77-A331-ACD590D30A46}" type="presParOf" srcId="{033335BE-462F-4862-84DF-794196C87F6F}" destId="{C5539325-AF11-4397-9556-E45952DCF2F5}" srcOrd="2" destOrd="0" presId="urn:microsoft.com/office/officeart/2005/8/layout/hList6"/>
    <dgm:cxn modelId="{336ECD25-ECF3-46D7-A99A-20B484CA784C}" type="presParOf" srcId="{033335BE-462F-4862-84DF-794196C87F6F}" destId="{3498C34E-FAD7-4B2E-BD93-6CE9EF11F1B1}" srcOrd="3" destOrd="0" presId="urn:microsoft.com/office/officeart/2005/8/layout/hList6"/>
    <dgm:cxn modelId="{DFF4E65A-6C57-4C32-99DE-9DCCEF44D6B0}" type="presParOf" srcId="{033335BE-462F-4862-84DF-794196C87F6F}" destId="{3AF37664-3E47-4F83-907E-DB8C3D5BBCD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B5F50F-87E4-4413-A5A1-7E0967539CE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B5B2DE81-F425-4AE9-AB26-88D3E4429AF2}">
      <dgm:prSet phldrT="[Texte]">
        <dgm:style>
          <a:lnRef idx="1">
            <a:schemeClr val="accent1"/>
          </a:lnRef>
          <a:fillRef idx="2">
            <a:schemeClr val="accent1"/>
          </a:fillRef>
          <a:effectRef idx="1">
            <a:schemeClr val="accent1"/>
          </a:effectRef>
          <a:fontRef idx="minor">
            <a:schemeClr val="dk1"/>
          </a:fontRef>
        </dgm:style>
      </dgm:prSet>
      <dgm:spPr/>
      <dgm:t>
        <a:bodyPr/>
        <a:lstStyle/>
        <a:p>
          <a:endParaRPr lang="fr-FR" dirty="0"/>
        </a:p>
      </dgm:t>
    </dgm:pt>
    <dgm:pt modelId="{FF81E7AA-AA28-455A-B26E-B6BD725FDAE3}" type="parTrans" cxnId="{0FC974DC-4572-4092-BB7B-D07E3B5FCCD2}">
      <dgm:prSet/>
      <dgm:spPr/>
      <dgm:t>
        <a:bodyPr/>
        <a:lstStyle/>
        <a:p>
          <a:endParaRPr lang="fr-FR"/>
        </a:p>
      </dgm:t>
    </dgm:pt>
    <dgm:pt modelId="{9ED5F6D3-FF93-48D2-A188-F72D480A4169}" type="sibTrans" cxnId="{0FC974DC-4572-4092-BB7B-D07E3B5FCCD2}">
      <dgm:prSet/>
      <dgm:spPr/>
      <dgm:t>
        <a:bodyPr/>
        <a:lstStyle/>
        <a:p>
          <a:endParaRPr lang="fr-FR"/>
        </a:p>
      </dgm:t>
    </dgm:pt>
    <dgm:pt modelId="{BED48FE1-BA8D-499C-9A2F-9B6FCC655112}">
      <dgm:prSet phldrT="[Texte]" custT="1"/>
      <dgm:spPr/>
      <dgm:t>
        <a:bodyPr/>
        <a:lstStyle/>
        <a:p>
          <a:r>
            <a:rPr lang="fr-FR" sz="1600" dirty="0">
              <a:latin typeface="Times New Roman" panose="02020603050405020304" pitchFamily="18" charset="0"/>
              <a:cs typeface="Times New Roman" panose="02020603050405020304" pitchFamily="18" charset="0"/>
            </a:rPr>
            <a:t>Depuis 2015, tous les documents doivent être transmis en voie dématérialisée via le guichet unique GUMP ou VIGIEsip.</a:t>
          </a:r>
        </a:p>
      </dgm:t>
    </dgm:pt>
    <dgm:pt modelId="{DD137B7C-AB00-462B-BD77-19B396F6AE26}" type="parTrans" cxnId="{002D818F-6D0F-4F32-980E-406B71C1025E}">
      <dgm:prSet/>
      <dgm:spPr/>
      <dgm:t>
        <a:bodyPr/>
        <a:lstStyle/>
        <a:p>
          <a:endParaRPr lang="fr-FR"/>
        </a:p>
      </dgm:t>
    </dgm:pt>
    <dgm:pt modelId="{FE87D8FF-FB14-4528-AE04-9881867DC647}" type="sibTrans" cxnId="{002D818F-6D0F-4F32-980E-406B71C1025E}">
      <dgm:prSet/>
      <dgm:spPr/>
      <dgm:t>
        <a:bodyPr/>
        <a:lstStyle/>
        <a:p>
          <a:endParaRPr lang="fr-FR"/>
        </a:p>
      </dgm:t>
    </dgm:pt>
    <dgm:pt modelId="{84C3A2AD-7CDC-4C83-9B16-0575AF0EF2C1}">
      <dgm:prSet phldrT="[Texte]" custT="1"/>
      <dgm:spPr/>
      <dgm:t>
        <a:bodyPr/>
        <a:lstStyle/>
        <a:p>
          <a:r>
            <a:rPr lang="fr-FR" sz="1600" dirty="0">
              <a:latin typeface="Times New Roman" panose="02020603050405020304" pitchFamily="18" charset="0"/>
              <a:cs typeface="Times New Roman" panose="02020603050405020304" pitchFamily="18" charset="0"/>
            </a:rPr>
            <a:t>La Capitainerie est chargée de contrôler les documents d’escale pour y découvrir d'éventuelles anomalies pouvant avoir comme conséquence une interdiction d'entrer au port.</a:t>
          </a:r>
        </a:p>
      </dgm:t>
    </dgm:pt>
    <dgm:pt modelId="{FB86ACCB-8824-4BAE-9F80-4FFBA72EAFB7}" type="parTrans" cxnId="{26622865-1533-4701-AFD8-1044557E5BCD}">
      <dgm:prSet/>
      <dgm:spPr/>
      <dgm:t>
        <a:bodyPr/>
        <a:lstStyle/>
        <a:p>
          <a:endParaRPr lang="fr-FR"/>
        </a:p>
      </dgm:t>
    </dgm:pt>
    <dgm:pt modelId="{F66EBC04-989D-4F61-AB6E-B21942F2DFDD}" type="sibTrans" cxnId="{26622865-1533-4701-AFD8-1044557E5BCD}">
      <dgm:prSet/>
      <dgm:spPr/>
      <dgm:t>
        <a:bodyPr/>
        <a:lstStyle/>
        <a:p>
          <a:endParaRPr lang="fr-FR"/>
        </a:p>
      </dgm:t>
    </dgm:pt>
    <dgm:pt modelId="{388BC452-799A-4C51-B328-633E2883F735}">
      <dgm:prSet phldrT="[Texte]">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endParaRPr lang="fr-FR" dirty="0"/>
        </a:p>
      </dgm:t>
    </dgm:pt>
    <dgm:pt modelId="{4ECB9A41-A286-4010-8F1C-9C867DE5D5AB}" type="parTrans" cxnId="{8B147DD8-29FC-4D55-8940-97760FE6D0E1}">
      <dgm:prSet/>
      <dgm:spPr/>
      <dgm:t>
        <a:bodyPr/>
        <a:lstStyle/>
        <a:p>
          <a:endParaRPr lang="fr-FR"/>
        </a:p>
      </dgm:t>
    </dgm:pt>
    <dgm:pt modelId="{5086B10C-1CFA-4CBD-91ED-A48F0E929908}" type="sibTrans" cxnId="{8B147DD8-29FC-4D55-8940-97760FE6D0E1}">
      <dgm:prSet/>
      <dgm:spPr/>
      <dgm:t>
        <a:bodyPr/>
        <a:lstStyle/>
        <a:p>
          <a:endParaRPr lang="fr-FR"/>
        </a:p>
      </dgm:t>
    </dgm:pt>
    <dgm:pt modelId="{E043D434-E493-4F9F-AEFB-150DF66AAB40}">
      <dgm:prSet phldrT="[Texte]" custT="1"/>
      <dgm:spPr/>
      <dgm:t>
        <a:bodyPr/>
        <a:lstStyle/>
        <a:p>
          <a:r>
            <a:rPr lang="fr-FR" sz="1600" dirty="0">
              <a:latin typeface="Times New Roman" panose="02020603050405020304" pitchFamily="18" charset="0"/>
              <a:cs typeface="Times New Roman" panose="02020603050405020304" pitchFamily="18" charset="0"/>
            </a:rPr>
            <a:t>Tous les travaux sur les navires ou dans le port qui peuvent influer sur la vie portuaire ou la sécurité des usagers sont soumis à autorisation de la Capitainerie.</a:t>
          </a:r>
        </a:p>
      </dgm:t>
    </dgm:pt>
    <dgm:pt modelId="{9B5E1D7B-F6A6-4E85-A49B-DB5790B2DF39}" type="parTrans" cxnId="{D387785F-A1A5-4C19-842E-9AC65A77A3D0}">
      <dgm:prSet/>
      <dgm:spPr/>
      <dgm:t>
        <a:bodyPr/>
        <a:lstStyle/>
        <a:p>
          <a:endParaRPr lang="fr-FR"/>
        </a:p>
      </dgm:t>
    </dgm:pt>
    <dgm:pt modelId="{D2C5042A-9A68-4B01-83B5-5E2EE0DD72A5}" type="sibTrans" cxnId="{D387785F-A1A5-4C19-842E-9AC65A77A3D0}">
      <dgm:prSet/>
      <dgm:spPr/>
      <dgm:t>
        <a:bodyPr/>
        <a:lstStyle/>
        <a:p>
          <a:endParaRPr lang="fr-FR"/>
        </a:p>
      </dgm:t>
    </dgm:pt>
    <dgm:pt modelId="{422CCCBC-DBCD-42C3-9E4A-4E0E3B705BF4}">
      <dgm:prSet phldrT="[Texte]">
        <dgm:style>
          <a:lnRef idx="1">
            <a:schemeClr val="accent1"/>
          </a:lnRef>
          <a:fillRef idx="3">
            <a:schemeClr val="accent1"/>
          </a:fillRef>
          <a:effectRef idx="2">
            <a:schemeClr val="accent1"/>
          </a:effectRef>
          <a:fontRef idx="minor">
            <a:schemeClr val="lt1"/>
          </a:fontRef>
        </dgm:style>
      </dgm:prSet>
      <dgm:spPr/>
      <dgm:t>
        <a:bodyPr/>
        <a:lstStyle/>
        <a:p>
          <a:endParaRPr lang="fr-FR" dirty="0"/>
        </a:p>
      </dgm:t>
    </dgm:pt>
    <dgm:pt modelId="{9BAF3504-8426-4B24-9B6C-E537F8E5C616}" type="parTrans" cxnId="{E43F37D2-2146-46B6-9556-EFC0E17DB83F}">
      <dgm:prSet/>
      <dgm:spPr/>
      <dgm:t>
        <a:bodyPr/>
        <a:lstStyle/>
        <a:p>
          <a:endParaRPr lang="fr-FR"/>
        </a:p>
      </dgm:t>
    </dgm:pt>
    <dgm:pt modelId="{EF78F03A-5FEE-4E3A-A128-47BCDE2B8030}" type="sibTrans" cxnId="{E43F37D2-2146-46B6-9556-EFC0E17DB83F}">
      <dgm:prSet/>
      <dgm:spPr/>
      <dgm:t>
        <a:bodyPr/>
        <a:lstStyle/>
        <a:p>
          <a:endParaRPr lang="fr-FR"/>
        </a:p>
      </dgm:t>
    </dgm:pt>
    <dgm:pt modelId="{C26913D4-7955-4719-942D-2E978A54C2A3}">
      <dgm:prSet phldrT="[Texte]" custT="1"/>
      <dgm:spPr/>
      <dgm:t>
        <a:bodyPr/>
        <a:lstStyle/>
        <a:p>
          <a:r>
            <a:rPr lang="fr-FR" sz="1600" dirty="0">
              <a:latin typeface="Times New Roman" panose="02020603050405020304" pitchFamily="18" charset="0"/>
              <a:cs typeface="Times New Roman" panose="02020603050405020304" pitchFamily="18" charset="0"/>
            </a:rPr>
            <a:t>Les données renseignées par les capitaines de navires et les capitaineries sont transmises par voie électronique au système national (trafic 2000), relayées au système communautaire Safety Net. Elles permettent une fois exploitées par Thetis de déterminer le profil de risque des navires et de sélectionner les navires à inspecter.</a:t>
          </a:r>
        </a:p>
      </dgm:t>
    </dgm:pt>
    <dgm:pt modelId="{EFAE624B-3904-4623-9B3D-B7B22FD49D85}" type="parTrans" cxnId="{4BC53354-D749-412D-8426-8DCEB533250E}">
      <dgm:prSet/>
      <dgm:spPr/>
      <dgm:t>
        <a:bodyPr/>
        <a:lstStyle/>
        <a:p>
          <a:endParaRPr lang="fr-FR"/>
        </a:p>
      </dgm:t>
    </dgm:pt>
    <dgm:pt modelId="{CE27FF82-0819-4AB7-840B-A13BC6E117E6}" type="sibTrans" cxnId="{4BC53354-D749-412D-8426-8DCEB533250E}">
      <dgm:prSet/>
      <dgm:spPr/>
      <dgm:t>
        <a:bodyPr/>
        <a:lstStyle/>
        <a:p>
          <a:endParaRPr lang="fr-FR"/>
        </a:p>
      </dgm:t>
    </dgm:pt>
    <dgm:pt modelId="{A918C7A7-8066-4E97-85DD-09CF199368EA}">
      <dgm:prSet custT="1"/>
      <dgm:spPr/>
      <dgm:t>
        <a:bodyPr/>
        <a:lstStyle/>
        <a:p>
          <a:endParaRPr lang="fr-FR" sz="1600" dirty="0">
            <a:latin typeface="Times New Roman" panose="02020603050405020304" pitchFamily="18" charset="0"/>
            <a:cs typeface="Times New Roman" panose="02020603050405020304" pitchFamily="18" charset="0"/>
          </a:endParaRPr>
        </a:p>
      </dgm:t>
    </dgm:pt>
    <dgm:pt modelId="{E07A4F1B-E270-4C37-9CA7-7BA271681128}" type="parTrans" cxnId="{B17D90B8-0677-4EE6-A1D7-138D57122A71}">
      <dgm:prSet/>
      <dgm:spPr/>
      <dgm:t>
        <a:bodyPr/>
        <a:lstStyle/>
        <a:p>
          <a:endParaRPr lang="fr-FR"/>
        </a:p>
      </dgm:t>
    </dgm:pt>
    <dgm:pt modelId="{AABBBABE-32EC-4B48-9ACF-94ACC1B6FBDF}" type="sibTrans" cxnId="{B17D90B8-0677-4EE6-A1D7-138D57122A71}">
      <dgm:prSet/>
      <dgm:spPr/>
      <dgm:t>
        <a:bodyPr/>
        <a:lstStyle/>
        <a:p>
          <a:endParaRPr lang="fr-FR"/>
        </a:p>
      </dgm:t>
    </dgm:pt>
    <dgm:pt modelId="{DB69C61F-7D31-48FA-A699-93291C35A5E2}">
      <dgm:prSet/>
      <dgm:spPr/>
      <dgm:t>
        <a:bodyPr/>
        <a:lstStyle/>
        <a:p>
          <a:endParaRPr lang="fr-FR" sz="1200" dirty="0">
            <a:latin typeface="Times New Roman" panose="02020603050405020304" pitchFamily="18" charset="0"/>
            <a:cs typeface="Times New Roman" panose="02020603050405020304" pitchFamily="18" charset="0"/>
          </a:endParaRPr>
        </a:p>
      </dgm:t>
    </dgm:pt>
    <dgm:pt modelId="{51A4067D-AA92-4AF1-BDDC-CD59E7F4DF65}" type="parTrans" cxnId="{E7A9EDBB-8CF4-4842-A395-85AD35144A7C}">
      <dgm:prSet/>
      <dgm:spPr/>
      <dgm:t>
        <a:bodyPr/>
        <a:lstStyle/>
        <a:p>
          <a:endParaRPr lang="fr-FR"/>
        </a:p>
      </dgm:t>
    </dgm:pt>
    <dgm:pt modelId="{FE0ECAAD-166B-4E23-A32F-20F56EFC2311}" type="sibTrans" cxnId="{E7A9EDBB-8CF4-4842-A395-85AD35144A7C}">
      <dgm:prSet/>
      <dgm:spPr/>
      <dgm:t>
        <a:bodyPr/>
        <a:lstStyle/>
        <a:p>
          <a:endParaRPr lang="fr-FR"/>
        </a:p>
      </dgm:t>
    </dgm:pt>
    <dgm:pt modelId="{6AAC3613-BDC1-4384-83DE-E4F7DDDDE6BA}" type="pres">
      <dgm:prSet presAssocID="{D4B5F50F-87E4-4413-A5A1-7E0967539CED}" presName="linearFlow" presStyleCnt="0">
        <dgm:presLayoutVars>
          <dgm:dir/>
          <dgm:animLvl val="lvl"/>
          <dgm:resizeHandles val="exact"/>
        </dgm:presLayoutVars>
      </dgm:prSet>
      <dgm:spPr/>
    </dgm:pt>
    <dgm:pt modelId="{01455220-765A-43C6-9F81-AFE69F1CCB55}" type="pres">
      <dgm:prSet presAssocID="{B5B2DE81-F425-4AE9-AB26-88D3E4429AF2}" presName="composite" presStyleCnt="0"/>
      <dgm:spPr/>
    </dgm:pt>
    <dgm:pt modelId="{FEEB22AB-15F8-4A1E-9E1B-F3E73154DF4E}" type="pres">
      <dgm:prSet presAssocID="{B5B2DE81-F425-4AE9-AB26-88D3E4429AF2}" presName="parentText" presStyleLbl="alignNode1" presStyleIdx="0" presStyleCnt="3" custLinFactNeighborX="-557" custLinFactNeighborY="12497">
        <dgm:presLayoutVars>
          <dgm:chMax val="1"/>
          <dgm:bulletEnabled val="1"/>
        </dgm:presLayoutVars>
      </dgm:prSet>
      <dgm:spPr/>
    </dgm:pt>
    <dgm:pt modelId="{653BF255-F4DD-411C-A9BB-6CA3267A3B93}" type="pres">
      <dgm:prSet presAssocID="{B5B2DE81-F425-4AE9-AB26-88D3E4429AF2}" presName="descendantText" presStyleLbl="alignAcc1" presStyleIdx="0" presStyleCnt="3" custScaleY="103974" custLinFactNeighborX="-94" custLinFactNeighborY="18601">
        <dgm:presLayoutVars>
          <dgm:bulletEnabled val="1"/>
        </dgm:presLayoutVars>
      </dgm:prSet>
      <dgm:spPr/>
    </dgm:pt>
    <dgm:pt modelId="{438A01BE-E6A6-4C39-A2E1-BBA5D691D067}" type="pres">
      <dgm:prSet presAssocID="{9ED5F6D3-FF93-48D2-A188-F72D480A4169}" presName="sp" presStyleCnt="0"/>
      <dgm:spPr/>
    </dgm:pt>
    <dgm:pt modelId="{96D0B55B-CB48-4E6D-8EA6-C43DBF38D687}" type="pres">
      <dgm:prSet presAssocID="{388BC452-799A-4C51-B328-633E2883F735}" presName="composite" presStyleCnt="0"/>
      <dgm:spPr/>
    </dgm:pt>
    <dgm:pt modelId="{5F74A52E-BAE6-4610-A519-74C314061B54}" type="pres">
      <dgm:prSet presAssocID="{388BC452-799A-4C51-B328-633E2883F735}" presName="parentText" presStyleLbl="alignNode1" presStyleIdx="1" presStyleCnt="3" custLinFactNeighborX="-557" custLinFactNeighborY="232">
        <dgm:presLayoutVars>
          <dgm:chMax val="1"/>
          <dgm:bulletEnabled val="1"/>
        </dgm:presLayoutVars>
      </dgm:prSet>
      <dgm:spPr/>
    </dgm:pt>
    <dgm:pt modelId="{29C2D60D-C1C8-4CB5-88F1-77D240515CD1}" type="pres">
      <dgm:prSet presAssocID="{388BC452-799A-4C51-B328-633E2883F735}" presName="descendantText" presStyleLbl="alignAcc1" presStyleIdx="1" presStyleCnt="3" custLinFactNeighborX="0" custLinFactNeighborY="-1718">
        <dgm:presLayoutVars>
          <dgm:bulletEnabled val="1"/>
        </dgm:presLayoutVars>
      </dgm:prSet>
      <dgm:spPr/>
    </dgm:pt>
    <dgm:pt modelId="{E2FEC9E5-947C-484F-AC86-A25167FD3CB8}" type="pres">
      <dgm:prSet presAssocID="{5086B10C-1CFA-4CBD-91ED-A48F0E929908}" presName="sp" presStyleCnt="0"/>
      <dgm:spPr/>
    </dgm:pt>
    <dgm:pt modelId="{1A005FBA-2878-47B3-93A3-DA3D51C01A6E}" type="pres">
      <dgm:prSet presAssocID="{422CCCBC-DBCD-42C3-9E4A-4E0E3B705BF4}" presName="composite" presStyleCnt="0"/>
      <dgm:spPr/>
    </dgm:pt>
    <dgm:pt modelId="{33A4F69E-0510-4785-B3F6-2AC91041F37A}" type="pres">
      <dgm:prSet presAssocID="{422CCCBC-DBCD-42C3-9E4A-4E0E3B705BF4}" presName="parentText" presStyleLbl="alignNode1" presStyleIdx="2" presStyleCnt="3" custLinFactNeighborX="-17273" custLinFactNeighborY="-12450">
        <dgm:presLayoutVars>
          <dgm:chMax val="1"/>
          <dgm:bulletEnabled val="1"/>
        </dgm:presLayoutVars>
      </dgm:prSet>
      <dgm:spPr/>
    </dgm:pt>
    <dgm:pt modelId="{3FAB7424-FC52-43A5-A527-FF3509C4679B}" type="pres">
      <dgm:prSet presAssocID="{422CCCBC-DBCD-42C3-9E4A-4E0E3B705BF4}" presName="descendantText" presStyleLbl="alignAcc1" presStyleIdx="2" presStyleCnt="3" custLinFactNeighborX="188" custLinFactNeighborY="-18001">
        <dgm:presLayoutVars>
          <dgm:bulletEnabled val="1"/>
        </dgm:presLayoutVars>
      </dgm:prSet>
      <dgm:spPr/>
    </dgm:pt>
  </dgm:ptLst>
  <dgm:cxnLst>
    <dgm:cxn modelId="{ABF73A38-26BD-44D7-8898-F8F7AE5B3A5A}" type="presOf" srcId="{E043D434-E493-4F9F-AEFB-150DF66AAB40}" destId="{29C2D60D-C1C8-4CB5-88F1-77D240515CD1}" srcOrd="0" destOrd="0" presId="urn:microsoft.com/office/officeart/2005/8/layout/chevron2"/>
    <dgm:cxn modelId="{0A63003F-78E8-4C99-9D88-87DE6154CEEB}" type="presOf" srcId="{D4B5F50F-87E4-4413-A5A1-7E0967539CED}" destId="{6AAC3613-BDC1-4384-83DE-E4F7DDDDE6BA}" srcOrd="0" destOrd="0" presId="urn:microsoft.com/office/officeart/2005/8/layout/chevron2"/>
    <dgm:cxn modelId="{D387785F-A1A5-4C19-842E-9AC65A77A3D0}" srcId="{388BC452-799A-4C51-B328-633E2883F735}" destId="{E043D434-E493-4F9F-AEFB-150DF66AAB40}" srcOrd="0" destOrd="0" parTransId="{9B5E1D7B-F6A6-4E85-A49B-DB5790B2DF39}" sibTransId="{D2C5042A-9A68-4B01-83B5-5E2EE0DD72A5}"/>
    <dgm:cxn modelId="{1B5DAF5F-2A0C-4470-A4EA-8E63438BBD5C}" type="presOf" srcId="{422CCCBC-DBCD-42C3-9E4A-4E0E3B705BF4}" destId="{33A4F69E-0510-4785-B3F6-2AC91041F37A}" srcOrd="0" destOrd="0" presId="urn:microsoft.com/office/officeart/2005/8/layout/chevron2"/>
    <dgm:cxn modelId="{6480FD43-37C5-4E1B-9B2C-F131FBC29792}" type="presOf" srcId="{388BC452-799A-4C51-B328-633E2883F735}" destId="{5F74A52E-BAE6-4610-A519-74C314061B54}" srcOrd="0" destOrd="0" presId="urn:microsoft.com/office/officeart/2005/8/layout/chevron2"/>
    <dgm:cxn modelId="{26622865-1533-4701-AFD8-1044557E5BCD}" srcId="{B5B2DE81-F425-4AE9-AB26-88D3E4429AF2}" destId="{84C3A2AD-7CDC-4C83-9B16-0575AF0EF2C1}" srcOrd="2" destOrd="0" parTransId="{FB86ACCB-8824-4BAE-9F80-4FFBA72EAFB7}" sibTransId="{F66EBC04-989D-4F61-AB6E-B21942F2DFDD}"/>
    <dgm:cxn modelId="{C3717A70-042F-4F9F-9BFA-2A6979E1843E}" type="presOf" srcId="{DB69C61F-7D31-48FA-A699-93291C35A5E2}" destId="{653BF255-F4DD-411C-A9BB-6CA3267A3B93}" srcOrd="0" destOrd="3" presId="urn:microsoft.com/office/officeart/2005/8/layout/chevron2"/>
    <dgm:cxn modelId="{4BC53354-D749-412D-8426-8DCEB533250E}" srcId="{422CCCBC-DBCD-42C3-9E4A-4E0E3B705BF4}" destId="{C26913D4-7955-4719-942D-2E978A54C2A3}" srcOrd="0" destOrd="0" parTransId="{EFAE624B-3904-4623-9B3D-B7B22FD49D85}" sibTransId="{CE27FF82-0819-4AB7-840B-A13BC6E117E6}"/>
    <dgm:cxn modelId="{BAC5ED7C-4BFE-4BCD-807F-6C5CB74D7B4B}" type="presOf" srcId="{C26913D4-7955-4719-942D-2E978A54C2A3}" destId="{3FAB7424-FC52-43A5-A527-FF3509C4679B}" srcOrd="0" destOrd="0" presId="urn:microsoft.com/office/officeart/2005/8/layout/chevron2"/>
    <dgm:cxn modelId="{002D818F-6D0F-4F32-980E-406B71C1025E}" srcId="{B5B2DE81-F425-4AE9-AB26-88D3E4429AF2}" destId="{BED48FE1-BA8D-499C-9A2F-9B6FCC655112}" srcOrd="0" destOrd="0" parTransId="{DD137B7C-AB00-462B-BD77-19B396F6AE26}" sibTransId="{FE87D8FF-FB14-4528-AE04-9881867DC647}"/>
    <dgm:cxn modelId="{B17D90B8-0677-4EE6-A1D7-138D57122A71}" srcId="{B5B2DE81-F425-4AE9-AB26-88D3E4429AF2}" destId="{A918C7A7-8066-4E97-85DD-09CF199368EA}" srcOrd="1" destOrd="0" parTransId="{E07A4F1B-E270-4C37-9CA7-7BA271681128}" sibTransId="{AABBBABE-32EC-4B48-9ACF-94ACC1B6FBDF}"/>
    <dgm:cxn modelId="{7E2D7EBA-4BF7-4AD1-9E4A-602EAF081F36}" type="presOf" srcId="{B5B2DE81-F425-4AE9-AB26-88D3E4429AF2}" destId="{FEEB22AB-15F8-4A1E-9E1B-F3E73154DF4E}" srcOrd="0" destOrd="0" presId="urn:microsoft.com/office/officeart/2005/8/layout/chevron2"/>
    <dgm:cxn modelId="{E7A9EDBB-8CF4-4842-A395-85AD35144A7C}" srcId="{B5B2DE81-F425-4AE9-AB26-88D3E4429AF2}" destId="{DB69C61F-7D31-48FA-A699-93291C35A5E2}" srcOrd="3" destOrd="0" parTransId="{51A4067D-AA92-4AF1-BDDC-CD59E7F4DF65}" sibTransId="{FE0ECAAD-166B-4E23-A32F-20F56EFC2311}"/>
    <dgm:cxn modelId="{DB60F5CC-3A0E-4425-902C-8B489C4AF668}" type="presOf" srcId="{84C3A2AD-7CDC-4C83-9B16-0575AF0EF2C1}" destId="{653BF255-F4DD-411C-A9BB-6CA3267A3B93}" srcOrd="0" destOrd="2" presId="urn:microsoft.com/office/officeart/2005/8/layout/chevron2"/>
    <dgm:cxn modelId="{E43F37D2-2146-46B6-9556-EFC0E17DB83F}" srcId="{D4B5F50F-87E4-4413-A5A1-7E0967539CED}" destId="{422CCCBC-DBCD-42C3-9E4A-4E0E3B705BF4}" srcOrd="2" destOrd="0" parTransId="{9BAF3504-8426-4B24-9B6C-E537F8E5C616}" sibTransId="{EF78F03A-5FEE-4E3A-A128-47BCDE2B8030}"/>
    <dgm:cxn modelId="{8B147DD8-29FC-4D55-8940-97760FE6D0E1}" srcId="{D4B5F50F-87E4-4413-A5A1-7E0967539CED}" destId="{388BC452-799A-4C51-B328-633E2883F735}" srcOrd="1" destOrd="0" parTransId="{4ECB9A41-A286-4010-8F1C-9C867DE5D5AB}" sibTransId="{5086B10C-1CFA-4CBD-91ED-A48F0E929908}"/>
    <dgm:cxn modelId="{0FC974DC-4572-4092-BB7B-D07E3B5FCCD2}" srcId="{D4B5F50F-87E4-4413-A5A1-7E0967539CED}" destId="{B5B2DE81-F425-4AE9-AB26-88D3E4429AF2}" srcOrd="0" destOrd="0" parTransId="{FF81E7AA-AA28-455A-B26E-B6BD725FDAE3}" sibTransId="{9ED5F6D3-FF93-48D2-A188-F72D480A4169}"/>
    <dgm:cxn modelId="{66BBEADE-31A7-4C82-9422-07396EC2D733}" type="presOf" srcId="{A918C7A7-8066-4E97-85DD-09CF199368EA}" destId="{653BF255-F4DD-411C-A9BB-6CA3267A3B93}" srcOrd="0" destOrd="1" presId="urn:microsoft.com/office/officeart/2005/8/layout/chevron2"/>
    <dgm:cxn modelId="{5724ECF4-42D4-452F-A6BD-9739BEF44522}" type="presOf" srcId="{BED48FE1-BA8D-499C-9A2F-9B6FCC655112}" destId="{653BF255-F4DD-411C-A9BB-6CA3267A3B93}" srcOrd="0" destOrd="0" presId="urn:microsoft.com/office/officeart/2005/8/layout/chevron2"/>
    <dgm:cxn modelId="{A8D523FC-3266-4145-BEB0-91CC9826A00A}" type="presParOf" srcId="{6AAC3613-BDC1-4384-83DE-E4F7DDDDE6BA}" destId="{01455220-765A-43C6-9F81-AFE69F1CCB55}" srcOrd="0" destOrd="0" presId="urn:microsoft.com/office/officeart/2005/8/layout/chevron2"/>
    <dgm:cxn modelId="{A3F53CBB-BA3D-4986-8C26-096F870E9DBA}" type="presParOf" srcId="{01455220-765A-43C6-9F81-AFE69F1CCB55}" destId="{FEEB22AB-15F8-4A1E-9E1B-F3E73154DF4E}" srcOrd="0" destOrd="0" presId="urn:microsoft.com/office/officeart/2005/8/layout/chevron2"/>
    <dgm:cxn modelId="{048FCB89-9895-43C1-9FC6-96D55A36A222}" type="presParOf" srcId="{01455220-765A-43C6-9F81-AFE69F1CCB55}" destId="{653BF255-F4DD-411C-A9BB-6CA3267A3B93}" srcOrd="1" destOrd="0" presId="urn:microsoft.com/office/officeart/2005/8/layout/chevron2"/>
    <dgm:cxn modelId="{9D86EFA6-1E94-485B-8A04-E4357814CB26}" type="presParOf" srcId="{6AAC3613-BDC1-4384-83DE-E4F7DDDDE6BA}" destId="{438A01BE-E6A6-4C39-A2E1-BBA5D691D067}" srcOrd="1" destOrd="0" presId="urn:microsoft.com/office/officeart/2005/8/layout/chevron2"/>
    <dgm:cxn modelId="{C51C1359-7BB4-493D-879E-4EC47EA7DD4D}" type="presParOf" srcId="{6AAC3613-BDC1-4384-83DE-E4F7DDDDE6BA}" destId="{96D0B55B-CB48-4E6D-8EA6-C43DBF38D687}" srcOrd="2" destOrd="0" presId="urn:microsoft.com/office/officeart/2005/8/layout/chevron2"/>
    <dgm:cxn modelId="{1BA8F2F5-0186-49F1-B9A7-C74F45351C83}" type="presParOf" srcId="{96D0B55B-CB48-4E6D-8EA6-C43DBF38D687}" destId="{5F74A52E-BAE6-4610-A519-74C314061B54}" srcOrd="0" destOrd="0" presId="urn:microsoft.com/office/officeart/2005/8/layout/chevron2"/>
    <dgm:cxn modelId="{5D2D022D-B38E-4481-939F-91BFE2854465}" type="presParOf" srcId="{96D0B55B-CB48-4E6D-8EA6-C43DBF38D687}" destId="{29C2D60D-C1C8-4CB5-88F1-77D240515CD1}" srcOrd="1" destOrd="0" presId="urn:microsoft.com/office/officeart/2005/8/layout/chevron2"/>
    <dgm:cxn modelId="{80193284-F323-45AC-BE68-086A99B0B854}" type="presParOf" srcId="{6AAC3613-BDC1-4384-83DE-E4F7DDDDE6BA}" destId="{E2FEC9E5-947C-484F-AC86-A25167FD3CB8}" srcOrd="3" destOrd="0" presId="urn:microsoft.com/office/officeart/2005/8/layout/chevron2"/>
    <dgm:cxn modelId="{1C8C1D71-2FC3-49E3-8FE7-057096C2EA5D}" type="presParOf" srcId="{6AAC3613-BDC1-4384-83DE-E4F7DDDDE6BA}" destId="{1A005FBA-2878-47B3-93A3-DA3D51C01A6E}" srcOrd="4" destOrd="0" presId="urn:microsoft.com/office/officeart/2005/8/layout/chevron2"/>
    <dgm:cxn modelId="{FFE226DC-C723-4CCF-925C-D7344E94B511}" type="presParOf" srcId="{1A005FBA-2878-47B3-93A3-DA3D51C01A6E}" destId="{33A4F69E-0510-4785-B3F6-2AC91041F37A}" srcOrd="0" destOrd="0" presId="urn:microsoft.com/office/officeart/2005/8/layout/chevron2"/>
    <dgm:cxn modelId="{F220F936-22A1-4B52-ADC5-F62976B10A7E}" type="presParOf" srcId="{1A005FBA-2878-47B3-93A3-DA3D51C01A6E}" destId="{3FAB7424-FC52-43A5-A527-FF3509C467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7F6551-160E-480E-8AF4-8A20F03AA91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0B15B4AC-5AC2-4916-8A98-444D7154AC3A}">
      <dgm:prSet phldrT="[Texte]" custT="1"/>
      <dgm:spPr/>
      <dgm:t>
        <a:bodyPr/>
        <a:lstStyle/>
        <a:p>
          <a:r>
            <a:rPr lang="fr-FR" sz="1200" dirty="0">
              <a:latin typeface="Times New Roman" panose="02020603050405020304" pitchFamily="18" charset="0"/>
              <a:cs typeface="Times New Roman" panose="02020603050405020304" pitchFamily="18" charset="0"/>
            </a:rPr>
            <a:t>Le règlement CE n° 725 / 2004 du Parlement européen et du Conseil en date du 31 mars 2004 relatif à l’amélioration de la sûreté des navires et des installations portuaires qui a fait entrer le code ISPS dans la législation communautaire.</a:t>
          </a:r>
        </a:p>
      </dgm:t>
    </dgm:pt>
    <dgm:pt modelId="{7275D490-D7E1-4B80-84A6-F6C33EF207A8}" type="parTrans" cxnId="{CA06D018-6D0E-4495-ABF4-4DBBD749E192}">
      <dgm:prSet/>
      <dgm:spPr/>
      <dgm:t>
        <a:bodyPr/>
        <a:lstStyle/>
        <a:p>
          <a:endParaRPr lang="fr-FR"/>
        </a:p>
      </dgm:t>
    </dgm:pt>
    <dgm:pt modelId="{06122D97-FB48-43B3-A77F-D6F13B7B0FD1}" type="sibTrans" cxnId="{CA06D018-6D0E-4495-ABF4-4DBBD749E192}">
      <dgm:prSet/>
      <dgm:spPr/>
      <dgm:t>
        <a:bodyPr/>
        <a:lstStyle/>
        <a:p>
          <a:endParaRPr lang="fr-FR"/>
        </a:p>
      </dgm:t>
    </dgm:pt>
    <dgm:pt modelId="{0A382D66-7C70-4DE5-875C-D892CF2E4CB4}">
      <dgm:prSet phldrT="[Texte]" custT="1"/>
      <dgm:spPr/>
      <dgm:t>
        <a:bodyPr/>
        <a:lstStyle/>
        <a:p>
          <a:r>
            <a:rPr lang="fr-FR" sz="1200" dirty="0">
              <a:latin typeface="Times New Roman" panose="02020603050405020304" pitchFamily="18" charset="0"/>
              <a:cs typeface="Times New Roman" panose="02020603050405020304" pitchFamily="18" charset="0"/>
            </a:rPr>
            <a:t>Le code des transports, notamment le chapitre II du titre III du livre III de sa cinquième partie (dispositions législatives et celles réglementaires modifiées en dernier lieu par le décret n° 2015-1756 du 24 décembre 2015 relatif à la sûreté des ports maritimes).</a:t>
          </a:r>
        </a:p>
        <a:p>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Des arrêtés ministériels ou préfectoraux complètent le dispositif.</a:t>
          </a:r>
        </a:p>
      </dgm:t>
    </dgm:pt>
    <dgm:pt modelId="{375A426D-D2C0-46BC-9739-3D340651E777}" type="parTrans" cxnId="{D00FAED3-EC16-4D5F-A1A5-3367D92D7263}">
      <dgm:prSet/>
      <dgm:spPr/>
      <dgm:t>
        <a:bodyPr/>
        <a:lstStyle/>
        <a:p>
          <a:endParaRPr lang="fr-FR"/>
        </a:p>
      </dgm:t>
    </dgm:pt>
    <dgm:pt modelId="{3CE18A86-B6D6-4223-A2D5-F7D4A4B1665B}" type="sibTrans" cxnId="{D00FAED3-EC16-4D5F-A1A5-3367D92D7263}">
      <dgm:prSet/>
      <dgm:spPr/>
      <dgm:t>
        <a:bodyPr/>
        <a:lstStyle/>
        <a:p>
          <a:endParaRPr lang="fr-FR"/>
        </a:p>
      </dgm:t>
    </dgm:pt>
    <dgm:pt modelId="{5F39918A-192A-46B6-9D16-4A3ADC01EEAB}">
      <dgm:prSet phldrT="[Texte]" custT="1"/>
      <dgm:spPr/>
      <dgm:t>
        <a:bodyPr/>
        <a:lstStyle/>
        <a:p>
          <a:r>
            <a:rPr lang="fr-FR" sz="1200" dirty="0">
              <a:latin typeface="Times New Roman" panose="02020603050405020304" pitchFamily="18" charset="0"/>
              <a:cs typeface="Times New Roman" panose="02020603050405020304" pitchFamily="18" charset="0"/>
            </a:rPr>
            <a:t>La directive n° 2005 / 65 CE du Parlement européen et du Conseil en date du 26 octobre 2005 qui a étendu aux ports, tout en l’adaptant, la démarche en matière de sûreté déjà suivie pour les installations portuaires dans le cadre du règlement CE 725 / 2004.</a:t>
          </a:r>
        </a:p>
      </dgm:t>
    </dgm:pt>
    <dgm:pt modelId="{15C0BFEF-464C-49EE-BCF8-196458C6D8EB}" type="parTrans" cxnId="{01404E33-91A1-43E4-9C1E-EFC66CCBF9E5}">
      <dgm:prSet/>
      <dgm:spPr/>
      <dgm:t>
        <a:bodyPr/>
        <a:lstStyle/>
        <a:p>
          <a:endParaRPr lang="fr-FR"/>
        </a:p>
      </dgm:t>
    </dgm:pt>
    <dgm:pt modelId="{E01F72D1-321D-4694-A7BB-B09CF1AEEE0E}" type="sibTrans" cxnId="{01404E33-91A1-43E4-9C1E-EFC66CCBF9E5}">
      <dgm:prSet/>
      <dgm:spPr/>
      <dgm:t>
        <a:bodyPr/>
        <a:lstStyle/>
        <a:p>
          <a:endParaRPr lang="fr-FR"/>
        </a:p>
      </dgm:t>
    </dgm:pt>
    <dgm:pt modelId="{514FC8BA-A043-46A6-95D9-C550FCF6D88E}" type="pres">
      <dgm:prSet presAssocID="{117F6551-160E-480E-8AF4-8A20F03AA919}" presName="Name0" presStyleCnt="0">
        <dgm:presLayoutVars>
          <dgm:chMax val="7"/>
          <dgm:dir/>
          <dgm:animLvl val="lvl"/>
          <dgm:resizeHandles val="exact"/>
        </dgm:presLayoutVars>
      </dgm:prSet>
      <dgm:spPr/>
    </dgm:pt>
    <dgm:pt modelId="{4DFDD94A-4B3B-4766-AC18-E3AB10CD07B2}" type="pres">
      <dgm:prSet presAssocID="{0B15B4AC-5AC2-4916-8A98-444D7154AC3A}" presName="circle1" presStyleLbl="node1" presStyleIdx="0" presStyleCnt="3"/>
      <dgm:spPr/>
    </dgm:pt>
    <dgm:pt modelId="{526F7689-9892-4EA1-9D27-E985DF2FC3BB}" type="pres">
      <dgm:prSet presAssocID="{0B15B4AC-5AC2-4916-8A98-444D7154AC3A}" presName="space" presStyleCnt="0"/>
      <dgm:spPr/>
    </dgm:pt>
    <dgm:pt modelId="{B4C5CF3E-57DD-4979-9192-151384F2C0AA}" type="pres">
      <dgm:prSet presAssocID="{0B15B4AC-5AC2-4916-8A98-444D7154AC3A}" presName="rect1" presStyleLbl="alignAcc1" presStyleIdx="0" presStyleCnt="3" custScaleY="100876" custLinFactNeighborX="25723" custLinFactNeighborY="-16580"/>
      <dgm:spPr/>
    </dgm:pt>
    <dgm:pt modelId="{01AC49DA-CCE0-4C07-A8B0-F029A8147539}" type="pres">
      <dgm:prSet presAssocID="{5F39918A-192A-46B6-9D16-4A3ADC01EEAB}" presName="vertSpace2" presStyleLbl="node1" presStyleIdx="0" presStyleCnt="3"/>
      <dgm:spPr/>
    </dgm:pt>
    <dgm:pt modelId="{3560E06C-A0CC-41C5-9E4D-EDDEE7C51AFE}" type="pres">
      <dgm:prSet presAssocID="{5F39918A-192A-46B6-9D16-4A3ADC01EEAB}" presName="circle2" presStyleLbl="node1" presStyleIdx="1" presStyleCnt="3" custLinFactNeighborX="-659" custLinFactNeighborY="-16557"/>
      <dgm:spPr/>
    </dgm:pt>
    <dgm:pt modelId="{6E35982B-FB9E-4C75-9A01-4D727E0566D8}" type="pres">
      <dgm:prSet presAssocID="{5F39918A-192A-46B6-9D16-4A3ADC01EEAB}" presName="rect2" presStyleLbl="alignAcc1" presStyleIdx="1" presStyleCnt="3" custLinFactNeighborX="-278" custLinFactNeighborY="8799"/>
      <dgm:spPr/>
    </dgm:pt>
    <dgm:pt modelId="{7D87FB22-77CE-48CE-A73C-E04E477FE9EB}" type="pres">
      <dgm:prSet presAssocID="{0A382D66-7C70-4DE5-875C-D892CF2E4CB4}" presName="vertSpace3" presStyleLbl="node1" presStyleIdx="1" presStyleCnt="3"/>
      <dgm:spPr/>
    </dgm:pt>
    <dgm:pt modelId="{5461F02B-8432-472B-9866-15EE6EC95412}" type="pres">
      <dgm:prSet presAssocID="{0A382D66-7C70-4DE5-875C-D892CF2E4CB4}" presName="circle3" presStyleLbl="node1" presStyleIdx="2" presStyleCnt="3" custLinFactNeighborX="-1428" custLinFactNeighborY="-605"/>
      <dgm:spPr/>
    </dgm:pt>
    <dgm:pt modelId="{319A3F8E-2E00-49FA-B428-CFF6885DE68C}" type="pres">
      <dgm:prSet presAssocID="{0A382D66-7C70-4DE5-875C-D892CF2E4CB4}" presName="rect3" presStyleLbl="alignAcc1" presStyleIdx="2" presStyleCnt="3"/>
      <dgm:spPr/>
    </dgm:pt>
    <dgm:pt modelId="{AC0F442B-8124-4BB0-88A1-4AE48F5189EF}" type="pres">
      <dgm:prSet presAssocID="{0B15B4AC-5AC2-4916-8A98-444D7154AC3A}" presName="rect1ParTxNoCh" presStyleLbl="alignAcc1" presStyleIdx="2" presStyleCnt="3">
        <dgm:presLayoutVars>
          <dgm:chMax val="1"/>
          <dgm:bulletEnabled val="1"/>
        </dgm:presLayoutVars>
      </dgm:prSet>
      <dgm:spPr/>
    </dgm:pt>
    <dgm:pt modelId="{DEC925C7-63BD-4F24-9409-DFA8810F67CA}" type="pres">
      <dgm:prSet presAssocID="{5F39918A-192A-46B6-9D16-4A3ADC01EEAB}" presName="rect2ParTxNoCh" presStyleLbl="alignAcc1" presStyleIdx="2" presStyleCnt="3">
        <dgm:presLayoutVars>
          <dgm:chMax val="1"/>
          <dgm:bulletEnabled val="1"/>
        </dgm:presLayoutVars>
      </dgm:prSet>
      <dgm:spPr/>
    </dgm:pt>
    <dgm:pt modelId="{ADBB5237-C064-406A-A412-9B51A7F195E1}" type="pres">
      <dgm:prSet presAssocID="{0A382D66-7C70-4DE5-875C-D892CF2E4CB4}" presName="rect3ParTxNoCh" presStyleLbl="alignAcc1" presStyleIdx="2" presStyleCnt="3">
        <dgm:presLayoutVars>
          <dgm:chMax val="1"/>
          <dgm:bulletEnabled val="1"/>
        </dgm:presLayoutVars>
      </dgm:prSet>
      <dgm:spPr/>
    </dgm:pt>
  </dgm:ptLst>
  <dgm:cxnLst>
    <dgm:cxn modelId="{CA06D018-6D0E-4495-ABF4-4DBBD749E192}" srcId="{117F6551-160E-480E-8AF4-8A20F03AA919}" destId="{0B15B4AC-5AC2-4916-8A98-444D7154AC3A}" srcOrd="0" destOrd="0" parTransId="{7275D490-D7E1-4B80-84A6-F6C33EF207A8}" sibTransId="{06122D97-FB48-43B3-A77F-D6F13B7B0FD1}"/>
    <dgm:cxn modelId="{2C91D222-4D79-4824-8656-1F570AF283A2}" type="presOf" srcId="{0A382D66-7C70-4DE5-875C-D892CF2E4CB4}" destId="{319A3F8E-2E00-49FA-B428-CFF6885DE68C}" srcOrd="0" destOrd="0" presId="urn:microsoft.com/office/officeart/2005/8/layout/target3"/>
    <dgm:cxn modelId="{01404E33-91A1-43E4-9C1E-EFC66CCBF9E5}" srcId="{117F6551-160E-480E-8AF4-8A20F03AA919}" destId="{5F39918A-192A-46B6-9D16-4A3ADC01EEAB}" srcOrd="1" destOrd="0" parTransId="{15C0BFEF-464C-49EE-BCF8-196458C6D8EB}" sibTransId="{E01F72D1-321D-4694-A7BB-B09CF1AEEE0E}"/>
    <dgm:cxn modelId="{F8D4363C-C14B-4091-B6D4-A818EE825CE9}" type="presOf" srcId="{5F39918A-192A-46B6-9D16-4A3ADC01EEAB}" destId="{DEC925C7-63BD-4F24-9409-DFA8810F67CA}" srcOrd="1" destOrd="0" presId="urn:microsoft.com/office/officeart/2005/8/layout/target3"/>
    <dgm:cxn modelId="{3AFAA89B-0309-4467-815F-850137FBE011}" type="presOf" srcId="{0B15B4AC-5AC2-4916-8A98-444D7154AC3A}" destId="{B4C5CF3E-57DD-4979-9192-151384F2C0AA}" srcOrd="0" destOrd="0" presId="urn:microsoft.com/office/officeart/2005/8/layout/target3"/>
    <dgm:cxn modelId="{AA4FADA3-832D-40D4-A71B-8BF3CCA34692}" type="presOf" srcId="{0B15B4AC-5AC2-4916-8A98-444D7154AC3A}" destId="{AC0F442B-8124-4BB0-88A1-4AE48F5189EF}" srcOrd="1" destOrd="0" presId="urn:microsoft.com/office/officeart/2005/8/layout/target3"/>
    <dgm:cxn modelId="{A379CAAC-CE16-41FC-9212-28854DDFA291}" type="presOf" srcId="{117F6551-160E-480E-8AF4-8A20F03AA919}" destId="{514FC8BA-A043-46A6-95D9-C550FCF6D88E}" srcOrd="0" destOrd="0" presId="urn:microsoft.com/office/officeart/2005/8/layout/target3"/>
    <dgm:cxn modelId="{BA712AD2-BA5E-4A65-B628-D32BEAA09B9E}" type="presOf" srcId="{5F39918A-192A-46B6-9D16-4A3ADC01EEAB}" destId="{6E35982B-FB9E-4C75-9A01-4D727E0566D8}" srcOrd="0" destOrd="0" presId="urn:microsoft.com/office/officeart/2005/8/layout/target3"/>
    <dgm:cxn modelId="{D00FAED3-EC16-4D5F-A1A5-3367D92D7263}" srcId="{117F6551-160E-480E-8AF4-8A20F03AA919}" destId="{0A382D66-7C70-4DE5-875C-D892CF2E4CB4}" srcOrd="2" destOrd="0" parTransId="{375A426D-D2C0-46BC-9739-3D340651E777}" sibTransId="{3CE18A86-B6D6-4223-A2D5-F7D4A4B1665B}"/>
    <dgm:cxn modelId="{411CC1FB-4FCB-4933-B3F7-05199A877F22}" type="presOf" srcId="{0A382D66-7C70-4DE5-875C-D892CF2E4CB4}" destId="{ADBB5237-C064-406A-A412-9B51A7F195E1}" srcOrd="1" destOrd="0" presId="urn:microsoft.com/office/officeart/2005/8/layout/target3"/>
    <dgm:cxn modelId="{9F282046-9557-468F-8056-6FB2D0DB1D95}" type="presParOf" srcId="{514FC8BA-A043-46A6-95D9-C550FCF6D88E}" destId="{4DFDD94A-4B3B-4766-AC18-E3AB10CD07B2}" srcOrd="0" destOrd="0" presId="urn:microsoft.com/office/officeart/2005/8/layout/target3"/>
    <dgm:cxn modelId="{37100590-3CB5-42C1-A6B9-A0DFA4164721}" type="presParOf" srcId="{514FC8BA-A043-46A6-95D9-C550FCF6D88E}" destId="{526F7689-9892-4EA1-9D27-E985DF2FC3BB}" srcOrd="1" destOrd="0" presId="urn:microsoft.com/office/officeart/2005/8/layout/target3"/>
    <dgm:cxn modelId="{2027EEFC-EC8B-4FAE-8531-2D72D32B1971}" type="presParOf" srcId="{514FC8BA-A043-46A6-95D9-C550FCF6D88E}" destId="{B4C5CF3E-57DD-4979-9192-151384F2C0AA}" srcOrd="2" destOrd="0" presId="urn:microsoft.com/office/officeart/2005/8/layout/target3"/>
    <dgm:cxn modelId="{003E41E0-7633-40BB-99BB-06097A6757B5}" type="presParOf" srcId="{514FC8BA-A043-46A6-95D9-C550FCF6D88E}" destId="{01AC49DA-CCE0-4C07-A8B0-F029A8147539}" srcOrd="3" destOrd="0" presId="urn:microsoft.com/office/officeart/2005/8/layout/target3"/>
    <dgm:cxn modelId="{B542E43B-0778-478B-8D45-A0FA95E292CC}" type="presParOf" srcId="{514FC8BA-A043-46A6-95D9-C550FCF6D88E}" destId="{3560E06C-A0CC-41C5-9E4D-EDDEE7C51AFE}" srcOrd="4" destOrd="0" presId="urn:microsoft.com/office/officeart/2005/8/layout/target3"/>
    <dgm:cxn modelId="{50B4E723-E4B9-4498-8E3E-490FB64B1CC3}" type="presParOf" srcId="{514FC8BA-A043-46A6-95D9-C550FCF6D88E}" destId="{6E35982B-FB9E-4C75-9A01-4D727E0566D8}" srcOrd="5" destOrd="0" presId="urn:microsoft.com/office/officeart/2005/8/layout/target3"/>
    <dgm:cxn modelId="{E85F82D4-D884-4A58-B547-889941A281F7}" type="presParOf" srcId="{514FC8BA-A043-46A6-95D9-C550FCF6D88E}" destId="{7D87FB22-77CE-48CE-A73C-E04E477FE9EB}" srcOrd="6" destOrd="0" presId="urn:microsoft.com/office/officeart/2005/8/layout/target3"/>
    <dgm:cxn modelId="{2A6543AC-F242-4DFB-9951-6CDCFE928A3B}" type="presParOf" srcId="{514FC8BA-A043-46A6-95D9-C550FCF6D88E}" destId="{5461F02B-8432-472B-9866-15EE6EC95412}" srcOrd="7" destOrd="0" presId="urn:microsoft.com/office/officeart/2005/8/layout/target3"/>
    <dgm:cxn modelId="{E11AE40C-44D5-4E82-97A9-E5D5395DC29E}" type="presParOf" srcId="{514FC8BA-A043-46A6-95D9-C550FCF6D88E}" destId="{319A3F8E-2E00-49FA-B428-CFF6885DE68C}" srcOrd="8" destOrd="0" presId="urn:microsoft.com/office/officeart/2005/8/layout/target3"/>
    <dgm:cxn modelId="{D5A0BF6A-9D35-49F1-BC8E-23CCB90B1F7C}" type="presParOf" srcId="{514FC8BA-A043-46A6-95D9-C550FCF6D88E}" destId="{AC0F442B-8124-4BB0-88A1-4AE48F5189EF}" srcOrd="9" destOrd="0" presId="urn:microsoft.com/office/officeart/2005/8/layout/target3"/>
    <dgm:cxn modelId="{7FD6C78E-0C5D-456E-AC6C-8B1154380EB4}" type="presParOf" srcId="{514FC8BA-A043-46A6-95D9-C550FCF6D88E}" destId="{DEC925C7-63BD-4F24-9409-DFA8810F67CA}" srcOrd="10" destOrd="0" presId="urn:microsoft.com/office/officeart/2005/8/layout/target3"/>
    <dgm:cxn modelId="{A8EFC9C9-F0A9-4E49-A972-748FCB181339}" type="presParOf" srcId="{514FC8BA-A043-46A6-95D9-C550FCF6D88E}" destId="{ADBB5237-C064-406A-A412-9B51A7F195E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A3D3EC-59A4-4B23-AFA1-9497183A21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E11998C-D24B-4E03-BB64-754BDE9B7865}">
      <dgm:prSet phldrT="[Texte]"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800" dirty="0">
              <a:latin typeface="Times New Roman" panose="02020603050405020304" pitchFamily="18" charset="0"/>
              <a:cs typeface="Times New Roman" panose="02020603050405020304" pitchFamily="18" charset="0"/>
            </a:rPr>
            <a:t>Plan ORSEC : </a:t>
          </a:r>
        </a:p>
        <a:p>
          <a:r>
            <a:rPr lang="fr-FR" sz="1500" dirty="0">
              <a:latin typeface="Times New Roman" panose="02020603050405020304" pitchFamily="18" charset="0"/>
              <a:cs typeface="Times New Roman" panose="02020603050405020304" pitchFamily="18" charset="0"/>
            </a:rPr>
            <a:t>Organisation de la réponse de sécurité civile</a:t>
          </a:r>
        </a:p>
      </dgm:t>
    </dgm:pt>
    <dgm:pt modelId="{5DB90F1A-FF09-40F7-95F3-F12E8F13E95C}" type="parTrans" cxnId="{C9248D45-06BE-41E9-9811-0D3585E892BC}">
      <dgm:prSet/>
      <dgm:spPr/>
      <dgm:t>
        <a:bodyPr/>
        <a:lstStyle/>
        <a:p>
          <a:endParaRPr lang="fr-FR"/>
        </a:p>
      </dgm:t>
    </dgm:pt>
    <dgm:pt modelId="{F5FDF1AE-57BE-4F2F-9FB1-3B6BEB39D813}" type="sibTrans" cxnId="{C9248D45-06BE-41E9-9811-0D3585E892BC}">
      <dgm:prSet/>
      <dgm:spPr/>
      <dgm:t>
        <a:bodyPr/>
        <a:lstStyle/>
        <a:p>
          <a:endParaRPr lang="fr-FR"/>
        </a:p>
      </dgm:t>
    </dgm:pt>
    <dgm:pt modelId="{6EFB0FA3-F03E-452B-89C8-1F3DAF7AEEC8}">
      <dgm:prSet phldrT="[Texte]"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800" dirty="0">
              <a:latin typeface="Times New Roman" panose="02020603050405020304" pitchFamily="18" charset="0"/>
              <a:cs typeface="Times New Roman" panose="02020603050405020304" pitchFamily="18" charset="0"/>
            </a:rPr>
            <a:t>POI : </a:t>
          </a:r>
        </a:p>
        <a:p>
          <a:r>
            <a:rPr lang="fr-FR" sz="1500" dirty="0">
              <a:latin typeface="Times New Roman" panose="02020603050405020304" pitchFamily="18" charset="0"/>
              <a:cs typeface="Times New Roman" panose="02020603050405020304" pitchFamily="18" charset="0"/>
            </a:rPr>
            <a:t>Plan d’opération interne </a:t>
          </a:r>
        </a:p>
      </dgm:t>
    </dgm:pt>
    <dgm:pt modelId="{113B8D59-4EC3-46E4-BAA7-17B2121B80BB}" type="parTrans" cxnId="{9EC54053-BEE2-47B8-AC9C-129C79DDB141}">
      <dgm:prSet/>
      <dgm:spPr/>
      <dgm:t>
        <a:bodyPr/>
        <a:lstStyle/>
        <a:p>
          <a:endParaRPr lang="fr-FR"/>
        </a:p>
      </dgm:t>
    </dgm:pt>
    <dgm:pt modelId="{B77A3083-A906-4816-9B48-93A2B7322A13}" type="sibTrans" cxnId="{9EC54053-BEE2-47B8-AC9C-129C79DDB141}">
      <dgm:prSet/>
      <dgm:spPr/>
      <dgm:t>
        <a:bodyPr/>
        <a:lstStyle/>
        <a:p>
          <a:endParaRPr lang="fr-FR"/>
        </a:p>
      </dgm:t>
    </dgm:pt>
    <dgm:pt modelId="{4F967F35-D891-403E-922E-BDF729445D81}">
      <dgm:prSet phldrT="[Texte]" custT="1"/>
      <dgm:spPr/>
      <dgm:t>
        <a:bodyPr/>
        <a:lstStyle/>
        <a:p>
          <a:r>
            <a:rPr lang="fr-FR" sz="1400" dirty="0">
              <a:latin typeface="Times New Roman" panose="02020603050405020304" pitchFamily="18" charset="0"/>
              <a:cs typeface="Times New Roman" panose="02020603050405020304" pitchFamily="18" charset="0"/>
            </a:rPr>
            <a:t> Est mis en place par l’exploitant</a:t>
          </a:r>
        </a:p>
      </dgm:t>
    </dgm:pt>
    <dgm:pt modelId="{657741D9-E421-4FAC-8A54-920DD80E3A25}" type="parTrans" cxnId="{ABBDEA46-0EF9-4F5F-ADB6-EA7E75861D41}">
      <dgm:prSet/>
      <dgm:spPr/>
      <dgm:t>
        <a:bodyPr/>
        <a:lstStyle/>
        <a:p>
          <a:endParaRPr lang="fr-FR"/>
        </a:p>
      </dgm:t>
    </dgm:pt>
    <dgm:pt modelId="{C189D487-45DD-4DC8-A3DD-C7E48C95C4FE}" type="sibTrans" cxnId="{ABBDEA46-0EF9-4F5F-ADB6-EA7E75861D41}">
      <dgm:prSet/>
      <dgm:spPr/>
      <dgm:t>
        <a:bodyPr/>
        <a:lstStyle/>
        <a:p>
          <a:endParaRPr lang="fr-FR"/>
        </a:p>
      </dgm:t>
    </dgm:pt>
    <dgm:pt modelId="{F6BB827B-751A-46B9-A7D1-D7246610665A}">
      <dgm:prSet phldrT="[Texte]"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800" dirty="0">
              <a:latin typeface="Times New Roman" panose="02020603050405020304" pitchFamily="18" charset="0"/>
              <a:cs typeface="Times New Roman" panose="02020603050405020304" pitchFamily="18" charset="0"/>
            </a:rPr>
            <a:t>PPI :</a:t>
          </a:r>
        </a:p>
        <a:p>
          <a:r>
            <a:rPr lang="fr-FR" sz="1500" dirty="0">
              <a:latin typeface="Times New Roman" panose="02020603050405020304" pitchFamily="18" charset="0"/>
              <a:cs typeface="Times New Roman" panose="02020603050405020304" pitchFamily="18" charset="0"/>
            </a:rPr>
            <a:t>Plan particulier d’intervention</a:t>
          </a:r>
        </a:p>
      </dgm:t>
    </dgm:pt>
    <dgm:pt modelId="{B6E4A0A9-0A0B-4347-8C3A-10F5E1D19E11}" type="parTrans" cxnId="{D1CCCEF4-9351-4726-BC4C-D09C14438199}">
      <dgm:prSet/>
      <dgm:spPr/>
      <dgm:t>
        <a:bodyPr/>
        <a:lstStyle/>
        <a:p>
          <a:endParaRPr lang="fr-FR"/>
        </a:p>
      </dgm:t>
    </dgm:pt>
    <dgm:pt modelId="{CD7A313E-E602-473D-AB3D-A9BA3E63D0F4}" type="sibTrans" cxnId="{D1CCCEF4-9351-4726-BC4C-D09C14438199}">
      <dgm:prSet/>
      <dgm:spPr/>
      <dgm:t>
        <a:bodyPr/>
        <a:lstStyle/>
        <a:p>
          <a:endParaRPr lang="fr-FR"/>
        </a:p>
      </dgm:t>
    </dgm:pt>
    <dgm:pt modelId="{01D815D2-0866-452A-8C03-1CC9176262E1}">
      <dgm:prSet phldrT="[Texte]" custT="1"/>
      <dgm:spPr/>
      <dgm:t>
        <a:bodyPr/>
        <a:lstStyle/>
        <a:p>
          <a:r>
            <a:rPr lang="fr-FR" sz="1400" dirty="0">
              <a:latin typeface="Times New Roman" panose="02020603050405020304" pitchFamily="18" charset="0"/>
              <a:cs typeface="Times New Roman" panose="02020603050405020304" pitchFamily="18" charset="0"/>
            </a:rPr>
            <a:t> Est établi par le préfet départemental.</a:t>
          </a:r>
        </a:p>
      </dgm:t>
    </dgm:pt>
    <dgm:pt modelId="{47D78DC8-70F3-4C8A-A71F-92A2D4D7C069}" type="parTrans" cxnId="{4ADF636A-0032-41AB-9FE5-163425614193}">
      <dgm:prSet/>
      <dgm:spPr/>
      <dgm:t>
        <a:bodyPr/>
        <a:lstStyle/>
        <a:p>
          <a:endParaRPr lang="fr-FR"/>
        </a:p>
      </dgm:t>
    </dgm:pt>
    <dgm:pt modelId="{0F08719B-F35C-44B4-9D3E-486054712D82}" type="sibTrans" cxnId="{4ADF636A-0032-41AB-9FE5-163425614193}">
      <dgm:prSet/>
      <dgm:spPr/>
      <dgm:t>
        <a:bodyPr/>
        <a:lstStyle/>
        <a:p>
          <a:endParaRPr lang="fr-FR"/>
        </a:p>
      </dgm:t>
    </dgm:pt>
    <dgm:pt modelId="{CE7C68B3-D4AA-4B02-94E4-D3D3FF14A8C9}">
      <dgm:prSet phldrT="[Texte]" custT="1"/>
      <dgm:spPr/>
      <dgm:t>
        <a:bodyPr/>
        <a:lstStyle/>
        <a:p>
          <a:r>
            <a:rPr lang="fr-FR" sz="1400" dirty="0">
              <a:latin typeface="Times New Roman" panose="02020603050405020304" pitchFamily="18" charset="0"/>
              <a:cs typeface="Times New Roman" panose="02020603050405020304" pitchFamily="18" charset="0"/>
            </a:rPr>
            <a:t> Est mis en place par le préfet</a:t>
          </a:r>
        </a:p>
      </dgm:t>
    </dgm:pt>
    <dgm:pt modelId="{893FFABA-31B2-4613-A175-69F2F23C51D1}" type="sibTrans" cxnId="{DD02B98A-6506-4BED-A42F-D356827F5B20}">
      <dgm:prSet/>
      <dgm:spPr/>
      <dgm:t>
        <a:bodyPr/>
        <a:lstStyle/>
        <a:p>
          <a:endParaRPr lang="fr-FR"/>
        </a:p>
      </dgm:t>
    </dgm:pt>
    <dgm:pt modelId="{268C50A0-70A6-43ED-B1D7-356820E69566}" type="parTrans" cxnId="{DD02B98A-6506-4BED-A42F-D356827F5B20}">
      <dgm:prSet/>
      <dgm:spPr/>
      <dgm:t>
        <a:bodyPr/>
        <a:lstStyle/>
        <a:p>
          <a:endParaRPr lang="fr-FR"/>
        </a:p>
      </dgm:t>
    </dgm:pt>
    <dgm:pt modelId="{13C81913-6AC7-479B-9974-63DCFA781E48}">
      <dgm:prSet custT="1"/>
      <dgm:spPr/>
      <dgm:t>
        <a:bodyPr/>
        <a:lstStyle/>
        <a:p>
          <a:r>
            <a:rPr lang="fr-FR" sz="1400" dirty="0">
              <a:latin typeface="Times New Roman" panose="02020603050405020304" pitchFamily="18" charset="0"/>
              <a:cs typeface="Times New Roman" panose="02020603050405020304" pitchFamily="18" charset="0"/>
            </a:rPr>
            <a:t> Contient : Premiers secours et sauvetage, Soins médicaux et entraide, Police et renseignements, Liaisons et transmissions, Transports et travaux.</a:t>
          </a:r>
        </a:p>
      </dgm:t>
    </dgm:pt>
    <dgm:pt modelId="{55300660-374A-467C-92B3-95A7F0E2EDEA}" type="parTrans" cxnId="{2B90EF83-AF3B-4A74-AB18-0B5A5B1249BF}">
      <dgm:prSet/>
      <dgm:spPr/>
      <dgm:t>
        <a:bodyPr/>
        <a:lstStyle/>
        <a:p>
          <a:endParaRPr lang="fr-FR"/>
        </a:p>
      </dgm:t>
    </dgm:pt>
    <dgm:pt modelId="{677F64F1-438F-4F3B-AB2E-FE2C686F7C6B}" type="sibTrans" cxnId="{2B90EF83-AF3B-4A74-AB18-0B5A5B1249BF}">
      <dgm:prSet/>
      <dgm:spPr/>
      <dgm:t>
        <a:bodyPr/>
        <a:lstStyle/>
        <a:p>
          <a:endParaRPr lang="fr-FR"/>
        </a:p>
      </dgm:t>
    </dgm:pt>
    <dgm:pt modelId="{07CFFA25-7E65-42BA-B67D-E7698AABEA87}">
      <dgm:prSet custT="1"/>
      <dgm:spPr/>
      <dgm:t>
        <a:bodyPr/>
        <a:lstStyle/>
        <a:p>
          <a:r>
            <a:rPr lang="fr-FR" sz="1400" dirty="0">
              <a:latin typeface="Times New Roman" panose="02020603050405020304" pitchFamily="18" charset="0"/>
              <a:cs typeface="Times New Roman" panose="02020603050405020304" pitchFamily="18" charset="0"/>
            </a:rPr>
            <a:t> Définit les mesures d’urgences au sein de son installation : organisation, équipement, moyens</a:t>
          </a:r>
        </a:p>
      </dgm:t>
    </dgm:pt>
    <dgm:pt modelId="{45D1CB1F-48F8-4320-BC3E-AC0C40753DFF}" type="parTrans" cxnId="{F19D5C99-8053-47D7-ABFD-4A27D2F060D3}">
      <dgm:prSet/>
      <dgm:spPr/>
      <dgm:t>
        <a:bodyPr/>
        <a:lstStyle/>
        <a:p>
          <a:endParaRPr lang="fr-FR"/>
        </a:p>
      </dgm:t>
    </dgm:pt>
    <dgm:pt modelId="{4AA8A3DB-A7E8-440A-BB5F-69305C0209F8}" type="sibTrans" cxnId="{F19D5C99-8053-47D7-ABFD-4A27D2F060D3}">
      <dgm:prSet/>
      <dgm:spPr/>
      <dgm:t>
        <a:bodyPr/>
        <a:lstStyle/>
        <a:p>
          <a:endParaRPr lang="fr-FR"/>
        </a:p>
      </dgm:t>
    </dgm:pt>
    <dgm:pt modelId="{0E28F559-B44A-4563-B774-DFAE3655DC92}">
      <dgm:prSet custT="1"/>
      <dgm:spPr/>
      <dgm:t>
        <a:bodyPr/>
        <a:lstStyle/>
        <a:p>
          <a:r>
            <a:rPr lang="fr-FR" sz="1400" dirty="0">
              <a:latin typeface="Times New Roman" panose="02020603050405020304" pitchFamily="18" charset="0"/>
              <a:cs typeface="Times New Roman" panose="02020603050405020304" pitchFamily="18" charset="0"/>
            </a:rPr>
            <a:t> Est révisé au moins tous les trois ans</a:t>
          </a:r>
        </a:p>
      </dgm:t>
    </dgm:pt>
    <dgm:pt modelId="{F6715E2F-119F-49ED-A3F4-FD2580C9E2BE}" type="parTrans" cxnId="{99830EA0-C734-45CA-AFA3-BEBC624C3E6A}">
      <dgm:prSet/>
      <dgm:spPr/>
      <dgm:t>
        <a:bodyPr/>
        <a:lstStyle/>
        <a:p>
          <a:endParaRPr lang="fr-FR"/>
        </a:p>
      </dgm:t>
    </dgm:pt>
    <dgm:pt modelId="{48AA3E32-AA08-49E1-8CB2-16C6ED9C9608}" type="sibTrans" cxnId="{99830EA0-C734-45CA-AFA3-BEBC624C3E6A}">
      <dgm:prSet/>
      <dgm:spPr/>
      <dgm:t>
        <a:bodyPr/>
        <a:lstStyle/>
        <a:p>
          <a:endParaRPr lang="fr-FR"/>
        </a:p>
      </dgm:t>
    </dgm:pt>
    <dgm:pt modelId="{CB2C1470-4705-4E8A-9D9C-822F14B3D555}">
      <dgm:prSet custT="1"/>
      <dgm:spPr/>
      <dgm:t>
        <a:bodyPr/>
        <a:lstStyle/>
        <a:p>
          <a:r>
            <a:rPr lang="fr-FR" sz="1400" dirty="0">
              <a:latin typeface="Times New Roman" panose="02020603050405020304" pitchFamily="18" charset="0"/>
              <a:cs typeface="Times New Roman" panose="02020603050405020304" pitchFamily="18" charset="0"/>
            </a:rPr>
            <a:t> Se base sur les dispositions générales du plan ORSEC</a:t>
          </a:r>
        </a:p>
      </dgm:t>
    </dgm:pt>
    <dgm:pt modelId="{33E975A3-2FAC-465F-9F7D-EC1F13F759A3}" type="parTrans" cxnId="{FE1D4D56-4162-4E54-BA70-A35386A0A29D}">
      <dgm:prSet/>
      <dgm:spPr/>
      <dgm:t>
        <a:bodyPr/>
        <a:lstStyle/>
        <a:p>
          <a:endParaRPr lang="fr-FR"/>
        </a:p>
      </dgm:t>
    </dgm:pt>
    <dgm:pt modelId="{890BA149-5EEB-4C33-BED3-40D89C7E645C}" type="sibTrans" cxnId="{FE1D4D56-4162-4E54-BA70-A35386A0A29D}">
      <dgm:prSet/>
      <dgm:spPr/>
      <dgm:t>
        <a:bodyPr/>
        <a:lstStyle/>
        <a:p>
          <a:endParaRPr lang="fr-FR"/>
        </a:p>
      </dgm:t>
    </dgm:pt>
    <dgm:pt modelId="{475D39D8-FB1B-416B-BDB4-3595228CC990}">
      <dgm:prSet custT="1"/>
      <dgm:spPr/>
      <dgm:t>
        <a:bodyPr/>
        <a:lstStyle/>
        <a:p>
          <a:r>
            <a:rPr lang="fr-FR" sz="1400" dirty="0">
              <a:latin typeface="Times New Roman" panose="02020603050405020304" pitchFamily="18" charset="0"/>
              <a:cs typeface="Times New Roman" panose="02020603050405020304" pitchFamily="18" charset="0"/>
            </a:rPr>
            <a:t> Organise les moyens de secours en cas d'accident dans une installation classée dont les conséquences dépassent l'enceinte de l'installation</a:t>
          </a:r>
        </a:p>
      </dgm:t>
    </dgm:pt>
    <dgm:pt modelId="{1B823F6B-F151-4F98-93A2-1472053D1C37}" type="parTrans" cxnId="{BD67906B-70D2-41D5-B710-3C751A1D437F}">
      <dgm:prSet/>
      <dgm:spPr/>
      <dgm:t>
        <a:bodyPr/>
        <a:lstStyle/>
        <a:p>
          <a:endParaRPr lang="fr-FR"/>
        </a:p>
      </dgm:t>
    </dgm:pt>
    <dgm:pt modelId="{9348183B-A458-4E94-9F26-5B446C15E0AA}" type="sibTrans" cxnId="{BD67906B-70D2-41D5-B710-3C751A1D437F}">
      <dgm:prSet/>
      <dgm:spPr/>
      <dgm:t>
        <a:bodyPr/>
        <a:lstStyle/>
        <a:p>
          <a:endParaRPr lang="fr-FR"/>
        </a:p>
      </dgm:t>
    </dgm:pt>
    <dgm:pt modelId="{66B88107-B861-4D19-B78E-0DF48316F125}">
      <dgm:prSet custT="1"/>
      <dgm:spPr/>
      <dgm:t>
        <a:bodyPr/>
        <a:lstStyle/>
        <a:p>
          <a:r>
            <a:rPr lang="fr-FR" sz="1400" dirty="0">
              <a:latin typeface="Times New Roman" panose="02020603050405020304" pitchFamily="18" charset="0"/>
              <a:cs typeface="Times New Roman" panose="02020603050405020304" pitchFamily="18" charset="0"/>
            </a:rPr>
            <a:t>Est révisé au moins tous les cinq ans.</a:t>
          </a:r>
        </a:p>
      </dgm:t>
    </dgm:pt>
    <dgm:pt modelId="{45519DFB-1900-49CC-8F3F-65B488D71FD9}" type="parTrans" cxnId="{DA68BB2F-1C90-430E-A2E1-895ACCCB386F}">
      <dgm:prSet/>
      <dgm:spPr/>
      <dgm:t>
        <a:bodyPr/>
        <a:lstStyle/>
        <a:p>
          <a:endParaRPr lang="fr-FR"/>
        </a:p>
      </dgm:t>
    </dgm:pt>
    <dgm:pt modelId="{C6635549-FF3C-4E11-B88F-7A7EA8C81697}" type="sibTrans" cxnId="{DA68BB2F-1C90-430E-A2E1-895ACCCB386F}">
      <dgm:prSet/>
      <dgm:spPr/>
      <dgm:t>
        <a:bodyPr/>
        <a:lstStyle/>
        <a:p>
          <a:endParaRPr lang="fr-FR"/>
        </a:p>
      </dgm:t>
    </dgm:pt>
    <dgm:pt modelId="{98293291-222B-472C-AFF1-B3BDF5684D2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800" dirty="0">
              <a:latin typeface="Times New Roman" panose="02020603050405020304" pitchFamily="18" charset="0"/>
              <a:cs typeface="Times New Roman" panose="02020603050405020304" pitchFamily="18" charset="0"/>
            </a:rPr>
            <a:t>PPS : </a:t>
          </a:r>
        </a:p>
        <a:p>
          <a:r>
            <a:rPr lang="fr-FR" sz="1500" dirty="0">
              <a:latin typeface="Times New Roman" panose="02020603050405020304" pitchFamily="18" charset="0"/>
              <a:cs typeface="Times New Roman" panose="02020603050405020304" pitchFamily="18" charset="0"/>
            </a:rPr>
            <a:t>Plan portuaire de sécurité</a:t>
          </a:r>
        </a:p>
      </dgm:t>
    </dgm:pt>
    <dgm:pt modelId="{04E1A3D9-94CB-4227-ABB2-FFDB5D5C977B}" type="parTrans" cxnId="{7C6465D7-1602-4DC6-86F1-89E43B479A7A}">
      <dgm:prSet/>
      <dgm:spPr/>
      <dgm:t>
        <a:bodyPr/>
        <a:lstStyle/>
        <a:p>
          <a:endParaRPr lang="fr-FR"/>
        </a:p>
      </dgm:t>
    </dgm:pt>
    <dgm:pt modelId="{4D28261F-96B9-45A8-ADB6-94D07170FE8D}" type="sibTrans" cxnId="{7C6465D7-1602-4DC6-86F1-89E43B479A7A}">
      <dgm:prSet/>
      <dgm:spPr/>
      <dgm:t>
        <a:bodyPr/>
        <a:lstStyle/>
        <a:p>
          <a:endParaRPr lang="fr-FR"/>
        </a:p>
      </dgm:t>
    </dgm:pt>
    <dgm:pt modelId="{20D98356-C98B-4B8F-82A6-AE2A11CCF1D6}" type="pres">
      <dgm:prSet presAssocID="{26A3D3EC-59A4-4B23-AFA1-9497183A21E7}" presName="Name0" presStyleCnt="0">
        <dgm:presLayoutVars>
          <dgm:dir/>
          <dgm:animLvl val="lvl"/>
          <dgm:resizeHandles val="exact"/>
        </dgm:presLayoutVars>
      </dgm:prSet>
      <dgm:spPr/>
    </dgm:pt>
    <dgm:pt modelId="{F368D5E9-525F-41CD-ACEC-D498BFA8D16D}" type="pres">
      <dgm:prSet presAssocID="{5E11998C-D24B-4E03-BB64-754BDE9B7865}" presName="linNode" presStyleCnt="0"/>
      <dgm:spPr/>
    </dgm:pt>
    <dgm:pt modelId="{227C2823-8FE9-49DE-BFD1-A91FCB6216D6}" type="pres">
      <dgm:prSet presAssocID="{5E11998C-D24B-4E03-BB64-754BDE9B7865}" presName="parentText" presStyleLbl="node1" presStyleIdx="0" presStyleCnt="4" custScaleY="58817">
        <dgm:presLayoutVars>
          <dgm:chMax val="1"/>
          <dgm:bulletEnabled val="1"/>
        </dgm:presLayoutVars>
      </dgm:prSet>
      <dgm:spPr/>
    </dgm:pt>
    <dgm:pt modelId="{2AA6E71E-F681-47AE-9B56-D5A3484B02C5}" type="pres">
      <dgm:prSet presAssocID="{5E11998C-D24B-4E03-BB64-754BDE9B7865}" presName="descendantText" presStyleLbl="alignAccFollowNode1" presStyleIdx="0" presStyleCnt="3" custScaleY="53271" custLinFactNeighborX="0" custLinFactNeighborY="0">
        <dgm:presLayoutVars>
          <dgm:bulletEnabled val="1"/>
        </dgm:presLayoutVars>
      </dgm:prSet>
      <dgm:spPr/>
    </dgm:pt>
    <dgm:pt modelId="{D75B71A7-FE88-42A4-A09D-AAAAAFD00169}" type="pres">
      <dgm:prSet presAssocID="{F5FDF1AE-57BE-4F2F-9FB1-3B6BEB39D813}" presName="sp" presStyleCnt="0"/>
      <dgm:spPr/>
    </dgm:pt>
    <dgm:pt modelId="{72AAD1C6-763B-4899-A421-84A246887B40}" type="pres">
      <dgm:prSet presAssocID="{6EFB0FA3-F03E-452B-89C8-1F3DAF7AEEC8}" presName="linNode" presStyleCnt="0"/>
      <dgm:spPr/>
    </dgm:pt>
    <dgm:pt modelId="{C19C6F86-73A9-4390-BC90-837D8EAE24D0}" type="pres">
      <dgm:prSet presAssocID="{6EFB0FA3-F03E-452B-89C8-1F3DAF7AEEC8}" presName="parentText" presStyleLbl="node1" presStyleIdx="1" presStyleCnt="4" custScaleY="45439">
        <dgm:presLayoutVars>
          <dgm:chMax val="1"/>
          <dgm:bulletEnabled val="1"/>
        </dgm:presLayoutVars>
      </dgm:prSet>
      <dgm:spPr/>
    </dgm:pt>
    <dgm:pt modelId="{228E0046-7CB3-44EC-9A21-B26F931D9944}" type="pres">
      <dgm:prSet presAssocID="{6EFB0FA3-F03E-452B-89C8-1F3DAF7AEEC8}" presName="descendantText" presStyleLbl="alignAccFollowNode1" presStyleIdx="1" presStyleCnt="3" custScaleX="94487" custScaleY="51445" custLinFactNeighborY="0">
        <dgm:presLayoutVars>
          <dgm:bulletEnabled val="1"/>
        </dgm:presLayoutVars>
      </dgm:prSet>
      <dgm:spPr/>
    </dgm:pt>
    <dgm:pt modelId="{0315ED60-A1A9-41DE-BFC7-8B8EC929CE3E}" type="pres">
      <dgm:prSet presAssocID="{B77A3083-A906-4816-9B48-93A2B7322A13}" presName="sp" presStyleCnt="0"/>
      <dgm:spPr/>
    </dgm:pt>
    <dgm:pt modelId="{408387BF-7A48-4DF5-B7AA-3C8E81D4FC33}" type="pres">
      <dgm:prSet presAssocID="{F6BB827B-751A-46B9-A7D1-D7246610665A}" presName="linNode" presStyleCnt="0"/>
      <dgm:spPr/>
    </dgm:pt>
    <dgm:pt modelId="{17791B7D-0078-4348-9668-0C0D93F7F848}" type="pres">
      <dgm:prSet presAssocID="{F6BB827B-751A-46B9-A7D1-D7246610665A}" presName="parentText" presStyleLbl="node1" presStyleIdx="2" presStyleCnt="4" custScaleY="64532">
        <dgm:presLayoutVars>
          <dgm:chMax val="1"/>
          <dgm:bulletEnabled val="1"/>
        </dgm:presLayoutVars>
      </dgm:prSet>
      <dgm:spPr/>
    </dgm:pt>
    <dgm:pt modelId="{70705626-D2A7-4990-AB15-AF4AF873B1BA}" type="pres">
      <dgm:prSet presAssocID="{F6BB827B-751A-46B9-A7D1-D7246610665A}" presName="descendantText" presStyleLbl="alignAccFollowNode1" presStyleIdx="2" presStyleCnt="3" custScaleY="72935">
        <dgm:presLayoutVars>
          <dgm:bulletEnabled val="1"/>
        </dgm:presLayoutVars>
      </dgm:prSet>
      <dgm:spPr/>
    </dgm:pt>
    <dgm:pt modelId="{0941B7DD-9F03-4CA8-B76F-4DC768FE8105}" type="pres">
      <dgm:prSet presAssocID="{CD7A313E-E602-473D-AB3D-A9BA3E63D0F4}" presName="sp" presStyleCnt="0"/>
      <dgm:spPr/>
    </dgm:pt>
    <dgm:pt modelId="{62528372-0FAF-486C-9FA0-F41448A0F0F3}" type="pres">
      <dgm:prSet presAssocID="{98293291-222B-472C-AFF1-B3BDF5684D24}" presName="linNode" presStyleCnt="0"/>
      <dgm:spPr/>
    </dgm:pt>
    <dgm:pt modelId="{6BF7685A-D161-483B-9722-5D8B4C5FF817}" type="pres">
      <dgm:prSet presAssocID="{98293291-222B-472C-AFF1-B3BDF5684D24}" presName="parentText" presStyleLbl="node1" presStyleIdx="3" presStyleCnt="4" custScaleX="97986" custScaleY="42687" custLinFactNeighborX="382" custLinFactNeighborY="-535">
        <dgm:presLayoutVars>
          <dgm:chMax val="1"/>
          <dgm:bulletEnabled val="1"/>
        </dgm:presLayoutVars>
      </dgm:prSet>
      <dgm:spPr/>
    </dgm:pt>
  </dgm:ptLst>
  <dgm:cxnLst>
    <dgm:cxn modelId="{B37C080B-8D84-44FD-943A-1323C52D9F8C}" type="presOf" srcId="{98293291-222B-472C-AFF1-B3BDF5684D24}" destId="{6BF7685A-D161-483B-9722-5D8B4C5FF817}" srcOrd="0" destOrd="0" presId="urn:microsoft.com/office/officeart/2005/8/layout/vList5"/>
    <dgm:cxn modelId="{B933340C-AC37-4FF9-AD9D-D8F7BA70D032}" type="presOf" srcId="{6EFB0FA3-F03E-452B-89C8-1F3DAF7AEEC8}" destId="{C19C6F86-73A9-4390-BC90-837D8EAE24D0}" srcOrd="0" destOrd="0" presId="urn:microsoft.com/office/officeart/2005/8/layout/vList5"/>
    <dgm:cxn modelId="{B772480D-0C8B-4F15-830D-26E71A6D5E03}" type="presOf" srcId="{5E11998C-D24B-4E03-BB64-754BDE9B7865}" destId="{227C2823-8FE9-49DE-BFD1-A91FCB6216D6}" srcOrd="0" destOrd="0" presId="urn:microsoft.com/office/officeart/2005/8/layout/vList5"/>
    <dgm:cxn modelId="{33F28E27-17DF-4F0D-B166-660F9D007FAD}" type="presOf" srcId="{01D815D2-0866-452A-8C03-1CC9176262E1}" destId="{70705626-D2A7-4990-AB15-AF4AF873B1BA}" srcOrd="0" destOrd="0" presId="urn:microsoft.com/office/officeart/2005/8/layout/vList5"/>
    <dgm:cxn modelId="{DA68BB2F-1C90-430E-A2E1-895ACCCB386F}" srcId="{F6BB827B-751A-46B9-A7D1-D7246610665A}" destId="{66B88107-B861-4D19-B78E-0DF48316F125}" srcOrd="3" destOrd="0" parTransId="{45519DFB-1900-49CC-8F3F-65B488D71FD9}" sibTransId="{C6635549-FF3C-4E11-B88F-7A7EA8C81697}"/>
    <dgm:cxn modelId="{41062139-1351-48EB-B371-998E582088F5}" type="presOf" srcId="{0E28F559-B44A-4563-B774-DFAE3655DC92}" destId="{228E0046-7CB3-44EC-9A21-B26F931D9944}" srcOrd="0" destOrd="2" presId="urn:microsoft.com/office/officeart/2005/8/layout/vList5"/>
    <dgm:cxn modelId="{3AC3AC3B-5509-480A-B4DD-C819ACF2975A}" type="presOf" srcId="{F6BB827B-751A-46B9-A7D1-D7246610665A}" destId="{17791B7D-0078-4348-9668-0C0D93F7F848}" srcOrd="0" destOrd="0" presId="urn:microsoft.com/office/officeart/2005/8/layout/vList5"/>
    <dgm:cxn modelId="{C9248D45-06BE-41E9-9811-0D3585E892BC}" srcId="{26A3D3EC-59A4-4B23-AFA1-9497183A21E7}" destId="{5E11998C-D24B-4E03-BB64-754BDE9B7865}" srcOrd="0" destOrd="0" parTransId="{5DB90F1A-FF09-40F7-95F3-F12E8F13E95C}" sibTransId="{F5FDF1AE-57BE-4F2F-9FB1-3B6BEB39D813}"/>
    <dgm:cxn modelId="{ABBDEA46-0EF9-4F5F-ADB6-EA7E75861D41}" srcId="{6EFB0FA3-F03E-452B-89C8-1F3DAF7AEEC8}" destId="{4F967F35-D891-403E-922E-BDF729445D81}" srcOrd="0" destOrd="0" parTransId="{657741D9-E421-4FAC-8A54-920DD80E3A25}" sibTransId="{C189D487-45DD-4DC8-A3DD-C7E48C95C4FE}"/>
    <dgm:cxn modelId="{4ADF636A-0032-41AB-9FE5-163425614193}" srcId="{F6BB827B-751A-46B9-A7D1-D7246610665A}" destId="{01D815D2-0866-452A-8C03-1CC9176262E1}" srcOrd="0" destOrd="0" parTransId="{47D78DC8-70F3-4C8A-A71F-92A2D4D7C069}" sibTransId="{0F08719B-F35C-44B4-9D3E-486054712D82}"/>
    <dgm:cxn modelId="{BD67906B-70D2-41D5-B710-3C751A1D437F}" srcId="{F6BB827B-751A-46B9-A7D1-D7246610665A}" destId="{475D39D8-FB1B-416B-BDB4-3595228CC990}" srcOrd="2" destOrd="0" parTransId="{1B823F6B-F151-4F98-93A2-1472053D1C37}" sibTransId="{9348183B-A458-4E94-9F26-5B446C15E0AA}"/>
    <dgm:cxn modelId="{9EC54053-BEE2-47B8-AC9C-129C79DDB141}" srcId="{26A3D3EC-59A4-4B23-AFA1-9497183A21E7}" destId="{6EFB0FA3-F03E-452B-89C8-1F3DAF7AEEC8}" srcOrd="1" destOrd="0" parTransId="{113B8D59-4EC3-46E4-BAA7-17B2121B80BB}" sibTransId="{B77A3083-A906-4816-9B48-93A2B7322A13}"/>
    <dgm:cxn modelId="{FE1D4D56-4162-4E54-BA70-A35386A0A29D}" srcId="{F6BB827B-751A-46B9-A7D1-D7246610665A}" destId="{CB2C1470-4705-4E8A-9D9C-822F14B3D555}" srcOrd="1" destOrd="0" parTransId="{33E975A3-2FAC-465F-9F7D-EC1F13F759A3}" sibTransId="{890BA149-5EEB-4C33-BED3-40D89C7E645C}"/>
    <dgm:cxn modelId="{908C7277-A4DB-4157-B91B-6BECC98641E3}" type="presOf" srcId="{26A3D3EC-59A4-4B23-AFA1-9497183A21E7}" destId="{20D98356-C98B-4B8F-82A6-AE2A11CCF1D6}" srcOrd="0" destOrd="0" presId="urn:microsoft.com/office/officeart/2005/8/layout/vList5"/>
    <dgm:cxn modelId="{3C28A359-5231-40AD-9143-040EB75B799D}" type="presOf" srcId="{13C81913-6AC7-479B-9974-63DCFA781E48}" destId="{2AA6E71E-F681-47AE-9B56-D5A3484B02C5}" srcOrd="0" destOrd="1" presId="urn:microsoft.com/office/officeart/2005/8/layout/vList5"/>
    <dgm:cxn modelId="{824E707B-C722-476F-AF79-EBED384CABCE}" type="presOf" srcId="{CB2C1470-4705-4E8A-9D9C-822F14B3D555}" destId="{70705626-D2A7-4990-AB15-AF4AF873B1BA}" srcOrd="0" destOrd="1" presId="urn:microsoft.com/office/officeart/2005/8/layout/vList5"/>
    <dgm:cxn modelId="{2B90EF83-AF3B-4A74-AB18-0B5A5B1249BF}" srcId="{5E11998C-D24B-4E03-BB64-754BDE9B7865}" destId="{13C81913-6AC7-479B-9974-63DCFA781E48}" srcOrd="1" destOrd="0" parTransId="{55300660-374A-467C-92B3-95A7F0E2EDEA}" sibTransId="{677F64F1-438F-4F3B-AB2E-FE2C686F7C6B}"/>
    <dgm:cxn modelId="{DD02B98A-6506-4BED-A42F-D356827F5B20}" srcId="{5E11998C-D24B-4E03-BB64-754BDE9B7865}" destId="{CE7C68B3-D4AA-4B02-94E4-D3D3FF14A8C9}" srcOrd="0" destOrd="0" parTransId="{268C50A0-70A6-43ED-B1D7-356820E69566}" sibTransId="{893FFABA-31B2-4613-A175-69F2F23C51D1}"/>
    <dgm:cxn modelId="{9C3DCA8E-FDA2-460D-B5D8-9018776D29B3}" type="presOf" srcId="{66B88107-B861-4D19-B78E-0DF48316F125}" destId="{70705626-D2A7-4990-AB15-AF4AF873B1BA}" srcOrd="0" destOrd="3" presId="urn:microsoft.com/office/officeart/2005/8/layout/vList5"/>
    <dgm:cxn modelId="{F19D5C99-8053-47D7-ABFD-4A27D2F060D3}" srcId="{6EFB0FA3-F03E-452B-89C8-1F3DAF7AEEC8}" destId="{07CFFA25-7E65-42BA-B67D-E7698AABEA87}" srcOrd="1" destOrd="0" parTransId="{45D1CB1F-48F8-4320-BC3E-AC0C40753DFF}" sibTransId="{4AA8A3DB-A7E8-440A-BB5F-69305C0209F8}"/>
    <dgm:cxn modelId="{99830EA0-C734-45CA-AFA3-BEBC624C3E6A}" srcId="{6EFB0FA3-F03E-452B-89C8-1F3DAF7AEEC8}" destId="{0E28F559-B44A-4563-B774-DFAE3655DC92}" srcOrd="2" destOrd="0" parTransId="{F6715E2F-119F-49ED-A3F4-FD2580C9E2BE}" sibTransId="{48AA3E32-AA08-49E1-8CB2-16C6ED9C9608}"/>
    <dgm:cxn modelId="{BC4BBDBC-B96D-47A1-AA39-66F07EF39CB6}" type="presOf" srcId="{07CFFA25-7E65-42BA-B67D-E7698AABEA87}" destId="{228E0046-7CB3-44EC-9A21-B26F931D9944}" srcOrd="0" destOrd="1" presId="urn:microsoft.com/office/officeart/2005/8/layout/vList5"/>
    <dgm:cxn modelId="{27BFB1BD-41C2-4AB9-A049-D47A90545D8C}" type="presOf" srcId="{CE7C68B3-D4AA-4B02-94E4-D3D3FF14A8C9}" destId="{2AA6E71E-F681-47AE-9B56-D5A3484B02C5}" srcOrd="0" destOrd="0" presId="urn:microsoft.com/office/officeart/2005/8/layout/vList5"/>
    <dgm:cxn modelId="{A9DCDDC8-3857-4511-B4BE-42973D77EDF2}" type="presOf" srcId="{4F967F35-D891-403E-922E-BDF729445D81}" destId="{228E0046-7CB3-44EC-9A21-B26F931D9944}" srcOrd="0" destOrd="0" presId="urn:microsoft.com/office/officeart/2005/8/layout/vList5"/>
    <dgm:cxn modelId="{052650CF-22E5-405C-9C56-F56A95C07A58}" type="presOf" srcId="{475D39D8-FB1B-416B-BDB4-3595228CC990}" destId="{70705626-D2A7-4990-AB15-AF4AF873B1BA}" srcOrd="0" destOrd="2" presId="urn:microsoft.com/office/officeart/2005/8/layout/vList5"/>
    <dgm:cxn modelId="{7C6465D7-1602-4DC6-86F1-89E43B479A7A}" srcId="{26A3D3EC-59A4-4B23-AFA1-9497183A21E7}" destId="{98293291-222B-472C-AFF1-B3BDF5684D24}" srcOrd="3" destOrd="0" parTransId="{04E1A3D9-94CB-4227-ABB2-FFDB5D5C977B}" sibTransId="{4D28261F-96B9-45A8-ADB6-94D07170FE8D}"/>
    <dgm:cxn modelId="{D1CCCEF4-9351-4726-BC4C-D09C14438199}" srcId="{26A3D3EC-59A4-4B23-AFA1-9497183A21E7}" destId="{F6BB827B-751A-46B9-A7D1-D7246610665A}" srcOrd="2" destOrd="0" parTransId="{B6E4A0A9-0A0B-4347-8C3A-10F5E1D19E11}" sibTransId="{CD7A313E-E602-473D-AB3D-A9BA3E63D0F4}"/>
    <dgm:cxn modelId="{BDE7D884-B5C2-4AEE-96FF-1148FBD2C4B3}" type="presParOf" srcId="{20D98356-C98B-4B8F-82A6-AE2A11CCF1D6}" destId="{F368D5E9-525F-41CD-ACEC-D498BFA8D16D}" srcOrd="0" destOrd="0" presId="urn:microsoft.com/office/officeart/2005/8/layout/vList5"/>
    <dgm:cxn modelId="{56F4497E-7740-49E3-8B0E-7909C729017B}" type="presParOf" srcId="{F368D5E9-525F-41CD-ACEC-D498BFA8D16D}" destId="{227C2823-8FE9-49DE-BFD1-A91FCB6216D6}" srcOrd="0" destOrd="0" presId="urn:microsoft.com/office/officeart/2005/8/layout/vList5"/>
    <dgm:cxn modelId="{0A52E97D-1B9A-492A-B54C-107D8824B598}" type="presParOf" srcId="{F368D5E9-525F-41CD-ACEC-D498BFA8D16D}" destId="{2AA6E71E-F681-47AE-9B56-D5A3484B02C5}" srcOrd="1" destOrd="0" presId="urn:microsoft.com/office/officeart/2005/8/layout/vList5"/>
    <dgm:cxn modelId="{F76A8241-95A0-436B-955E-1D7C5763F335}" type="presParOf" srcId="{20D98356-C98B-4B8F-82A6-AE2A11CCF1D6}" destId="{D75B71A7-FE88-42A4-A09D-AAAAAFD00169}" srcOrd="1" destOrd="0" presId="urn:microsoft.com/office/officeart/2005/8/layout/vList5"/>
    <dgm:cxn modelId="{BC117A49-3736-403D-BE93-0A73FF88B3EB}" type="presParOf" srcId="{20D98356-C98B-4B8F-82A6-AE2A11CCF1D6}" destId="{72AAD1C6-763B-4899-A421-84A246887B40}" srcOrd="2" destOrd="0" presId="urn:microsoft.com/office/officeart/2005/8/layout/vList5"/>
    <dgm:cxn modelId="{8374B7C6-DB9B-4453-A68C-56A355109F03}" type="presParOf" srcId="{72AAD1C6-763B-4899-A421-84A246887B40}" destId="{C19C6F86-73A9-4390-BC90-837D8EAE24D0}" srcOrd="0" destOrd="0" presId="urn:microsoft.com/office/officeart/2005/8/layout/vList5"/>
    <dgm:cxn modelId="{AC6EB086-C411-48B4-9C74-49B898B339DC}" type="presParOf" srcId="{72AAD1C6-763B-4899-A421-84A246887B40}" destId="{228E0046-7CB3-44EC-9A21-B26F931D9944}" srcOrd="1" destOrd="0" presId="urn:microsoft.com/office/officeart/2005/8/layout/vList5"/>
    <dgm:cxn modelId="{BC3C4ECD-FBC1-46B2-B6CD-3B57C04CF617}" type="presParOf" srcId="{20D98356-C98B-4B8F-82A6-AE2A11CCF1D6}" destId="{0315ED60-A1A9-41DE-BFC7-8B8EC929CE3E}" srcOrd="3" destOrd="0" presId="urn:microsoft.com/office/officeart/2005/8/layout/vList5"/>
    <dgm:cxn modelId="{C73EC448-1E86-4F8C-B63B-9E2E3AAE7B6C}" type="presParOf" srcId="{20D98356-C98B-4B8F-82A6-AE2A11CCF1D6}" destId="{408387BF-7A48-4DF5-B7AA-3C8E81D4FC33}" srcOrd="4" destOrd="0" presId="urn:microsoft.com/office/officeart/2005/8/layout/vList5"/>
    <dgm:cxn modelId="{56E91E67-2385-4DB6-99EA-4CAAF09B409B}" type="presParOf" srcId="{408387BF-7A48-4DF5-B7AA-3C8E81D4FC33}" destId="{17791B7D-0078-4348-9668-0C0D93F7F848}" srcOrd="0" destOrd="0" presId="urn:microsoft.com/office/officeart/2005/8/layout/vList5"/>
    <dgm:cxn modelId="{E25DB5FC-E7AB-467E-BD78-B2297B529180}" type="presParOf" srcId="{408387BF-7A48-4DF5-B7AA-3C8E81D4FC33}" destId="{70705626-D2A7-4990-AB15-AF4AF873B1BA}" srcOrd="1" destOrd="0" presId="urn:microsoft.com/office/officeart/2005/8/layout/vList5"/>
    <dgm:cxn modelId="{559CBA40-76D9-4F4C-A39D-BA241796F7C0}" type="presParOf" srcId="{20D98356-C98B-4B8F-82A6-AE2A11CCF1D6}" destId="{0941B7DD-9F03-4CA8-B76F-4DC768FE8105}" srcOrd="5" destOrd="0" presId="urn:microsoft.com/office/officeart/2005/8/layout/vList5"/>
    <dgm:cxn modelId="{060BF163-09D1-4DBE-B7BC-4729275FF489}" type="presParOf" srcId="{20D98356-C98B-4B8F-82A6-AE2A11CCF1D6}" destId="{62528372-0FAF-486C-9FA0-F41448A0F0F3}" srcOrd="6" destOrd="0" presId="urn:microsoft.com/office/officeart/2005/8/layout/vList5"/>
    <dgm:cxn modelId="{F2AED17F-0648-4255-BA64-AD5EF64CBF9A}" type="presParOf" srcId="{62528372-0FAF-486C-9FA0-F41448A0F0F3}" destId="{6BF7685A-D161-483B-9722-5D8B4C5FF81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5D6959-E723-42C4-8CF1-0C4C5D8EB1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DBB04D38-BBF9-41F6-8B8F-F7AA607EDBD5}">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baseline="0" dirty="0">
              <a:latin typeface="Times New Roman" panose="02020603050405020304" pitchFamily="18" charset="0"/>
              <a:cs typeface="Times New Roman" panose="02020603050405020304" pitchFamily="18" charset="0"/>
            </a:rPr>
            <a:t>Gestion d’une crise ou d’un sinistre</a:t>
          </a:r>
        </a:p>
        <a:p>
          <a:endParaRPr lang="fr-FR" baseline="0" dirty="0">
            <a:latin typeface="Times New Roman" panose="02020603050405020304" pitchFamily="18" charset="0"/>
            <a:cs typeface="Times New Roman" panose="02020603050405020304" pitchFamily="18" charset="0"/>
          </a:endParaRPr>
        </a:p>
        <a:p>
          <a:endParaRPr lang="fr-FR" baseline="0" dirty="0">
            <a:latin typeface="Times New Roman" panose="02020603050405020304" pitchFamily="18" charset="0"/>
            <a:cs typeface="Times New Roman" panose="02020603050405020304" pitchFamily="18" charset="0"/>
          </a:endParaRPr>
        </a:p>
      </dgm:t>
    </dgm:pt>
    <dgm:pt modelId="{B9ADF2D7-E252-4312-A117-D405CAFCDD36}" type="parTrans" cxnId="{F8E4ECBC-901E-4C15-8CE6-EBD95655A762}">
      <dgm:prSet/>
      <dgm:spPr/>
      <dgm:t>
        <a:bodyPr/>
        <a:lstStyle/>
        <a:p>
          <a:endParaRPr lang="fr-FR"/>
        </a:p>
      </dgm:t>
    </dgm:pt>
    <dgm:pt modelId="{24F4B851-A41C-464B-AF4E-08781BDDD6D2}" type="sibTrans" cxnId="{F8E4ECBC-901E-4C15-8CE6-EBD95655A762}">
      <dgm:prSet/>
      <dgm:spPr/>
      <dgm:t>
        <a:bodyPr/>
        <a:lstStyle/>
        <a:p>
          <a:endParaRPr lang="fr-FR"/>
        </a:p>
      </dgm:t>
    </dgm:pt>
    <dgm:pt modelId="{8C202B7C-2DE8-4722-B5DD-7327C3F0DAEF}">
      <dgm:prSet>
        <dgm:style>
          <a:lnRef idx="1">
            <a:schemeClr val="accent1"/>
          </a:lnRef>
          <a:fillRef idx="2">
            <a:schemeClr val="accent1"/>
          </a:fillRef>
          <a:effectRef idx="1">
            <a:schemeClr val="accent1"/>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Ordre de priorité des navires</a:t>
          </a:r>
        </a:p>
      </dgm:t>
    </dgm:pt>
    <dgm:pt modelId="{EFCD14AF-356D-437E-9F63-813479080555}" type="parTrans" cxnId="{39451DFF-9D6F-4EAF-AEE4-D5C3B3538A71}">
      <dgm:prSet/>
      <dgm:spPr/>
      <dgm:t>
        <a:bodyPr/>
        <a:lstStyle/>
        <a:p>
          <a:endParaRPr lang="fr-FR"/>
        </a:p>
      </dgm:t>
    </dgm:pt>
    <dgm:pt modelId="{544C63B1-8D29-4F86-BEC7-583BA2138DF6}" type="sibTrans" cxnId="{39451DFF-9D6F-4EAF-AEE4-D5C3B3538A71}">
      <dgm:prSet/>
      <dgm:spPr/>
      <dgm:t>
        <a:bodyPr/>
        <a:lstStyle/>
        <a:p>
          <a:endParaRPr lang="fr-FR"/>
        </a:p>
      </dgm:t>
    </dgm:pt>
    <dgm:pt modelId="{2F2F8E19-A62D-4170-B903-8AD3476B8BD7}">
      <dgm:prSet>
        <dgm:style>
          <a:lnRef idx="1">
            <a:schemeClr val="accent1"/>
          </a:lnRef>
          <a:fillRef idx="2">
            <a:schemeClr val="accent1"/>
          </a:fillRef>
          <a:effectRef idx="1">
            <a:schemeClr val="accent1"/>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Selon le type de navire ou les appontements</a:t>
          </a:r>
        </a:p>
      </dgm:t>
    </dgm:pt>
    <dgm:pt modelId="{78A1BFA7-3F3B-42A0-B810-A0CBCF267A7A}" type="parTrans" cxnId="{403AFC26-A22D-4D14-89B2-2F0A6D59EC91}">
      <dgm:prSet/>
      <dgm:spPr/>
      <dgm:t>
        <a:bodyPr/>
        <a:lstStyle/>
        <a:p>
          <a:endParaRPr lang="fr-FR"/>
        </a:p>
      </dgm:t>
    </dgm:pt>
    <dgm:pt modelId="{23E69C43-4805-4980-B981-946A13C58036}" type="sibTrans" cxnId="{403AFC26-A22D-4D14-89B2-2F0A6D59EC91}">
      <dgm:prSet/>
      <dgm:spPr/>
      <dgm:t>
        <a:bodyPr/>
        <a:lstStyle/>
        <a:p>
          <a:endParaRPr lang="fr-FR"/>
        </a:p>
      </dgm:t>
    </dgm:pt>
    <dgm:pt modelId="{E5EB6935-8CAC-4C82-BC45-093C3DE9EE0C}">
      <dgm:prSet>
        <dgm:style>
          <a:lnRef idx="1">
            <a:schemeClr val="accent3"/>
          </a:lnRef>
          <a:fillRef idx="2">
            <a:schemeClr val="accent3"/>
          </a:fillRef>
          <a:effectRef idx="1">
            <a:schemeClr val="accent3"/>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Remorqueurs obligatoires</a:t>
          </a:r>
        </a:p>
      </dgm:t>
    </dgm:pt>
    <dgm:pt modelId="{8455A607-CA7F-4675-A86F-64CB86441560}" type="sibTrans" cxnId="{0A2A82CF-0F34-48C1-970A-936A5961166E}">
      <dgm:prSet/>
      <dgm:spPr/>
      <dgm:t>
        <a:bodyPr/>
        <a:lstStyle/>
        <a:p>
          <a:endParaRPr lang="fr-FR"/>
        </a:p>
      </dgm:t>
    </dgm:pt>
    <dgm:pt modelId="{29D7187A-A5DC-4624-AF64-7A03101E375F}" type="parTrans" cxnId="{0A2A82CF-0F34-48C1-970A-936A5961166E}">
      <dgm:prSet/>
      <dgm:spPr/>
      <dgm:t>
        <a:bodyPr/>
        <a:lstStyle/>
        <a:p>
          <a:endParaRPr lang="fr-FR"/>
        </a:p>
      </dgm:t>
    </dgm:pt>
    <dgm:pt modelId="{13468245-5262-4FE9-BF01-FE1E52A7F00A}">
      <dgm:prSet>
        <dgm:style>
          <a:lnRef idx="1">
            <a:schemeClr val="accent2"/>
          </a:lnRef>
          <a:fillRef idx="2">
            <a:schemeClr val="accent2"/>
          </a:fillRef>
          <a:effectRef idx="1">
            <a:schemeClr val="accent2"/>
          </a:effectRef>
          <a:fontRef idx="minor">
            <a:schemeClr val="dk1"/>
          </a:fontRef>
        </dgm:style>
      </dgm:prSet>
      <dgm:spPr/>
      <dgm:t>
        <a:bodyPr/>
        <a:lstStyle/>
        <a:p>
          <a:r>
            <a:rPr lang="fr-FR">
              <a:latin typeface="Times New Roman" panose="02020603050405020304" pitchFamily="18" charset="0"/>
              <a:cs typeface="Times New Roman" panose="02020603050405020304" pitchFamily="18" charset="0"/>
            </a:rPr>
            <a:t>Agents obligatoires</a:t>
          </a:r>
          <a:endParaRPr lang="fr-FR" dirty="0">
            <a:latin typeface="Times New Roman" panose="02020603050405020304" pitchFamily="18" charset="0"/>
            <a:cs typeface="Times New Roman" panose="02020603050405020304" pitchFamily="18" charset="0"/>
          </a:endParaRPr>
        </a:p>
      </dgm:t>
    </dgm:pt>
    <dgm:pt modelId="{7A0208D7-FAD2-4D5A-ACD4-5CF52EDF9951}" type="parTrans" cxnId="{E443DEE3-7126-464F-82DB-6E61CA388BFF}">
      <dgm:prSet/>
      <dgm:spPr/>
      <dgm:t>
        <a:bodyPr/>
        <a:lstStyle/>
        <a:p>
          <a:endParaRPr lang="fr-FR"/>
        </a:p>
      </dgm:t>
    </dgm:pt>
    <dgm:pt modelId="{AB00E5B0-7360-4C1C-B743-C6168F623479}" type="sibTrans" cxnId="{E443DEE3-7126-464F-82DB-6E61CA388BFF}">
      <dgm:prSet/>
      <dgm:spPr/>
      <dgm:t>
        <a:bodyPr/>
        <a:lstStyle/>
        <a:p>
          <a:endParaRPr lang="fr-FR"/>
        </a:p>
      </dgm:t>
    </dgm:pt>
    <dgm:pt modelId="{3285AA42-063A-4C8F-83B0-B824E2343C96}">
      <dgm:prSet>
        <dgm:style>
          <a:lnRef idx="1">
            <a:schemeClr val="accent2"/>
          </a:lnRef>
          <a:fillRef idx="2">
            <a:schemeClr val="accent2"/>
          </a:fillRef>
          <a:effectRef idx="1">
            <a:schemeClr val="accent2"/>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Selon le type, la taille et l’état du navire, fréquence d’escales</a:t>
          </a:r>
        </a:p>
      </dgm:t>
    </dgm:pt>
    <dgm:pt modelId="{8A652B1C-ABE8-44E3-AF14-2850AC39CFB5}" type="parTrans" cxnId="{CEC7AE5C-0BDF-47F4-B538-CAFC1512D2D8}">
      <dgm:prSet/>
      <dgm:spPr/>
      <dgm:t>
        <a:bodyPr/>
        <a:lstStyle/>
        <a:p>
          <a:endParaRPr lang="fr-FR"/>
        </a:p>
      </dgm:t>
    </dgm:pt>
    <dgm:pt modelId="{35EFBA00-B0DB-4E4A-80DC-80BCD11BEBBB}" type="sibTrans" cxnId="{CEC7AE5C-0BDF-47F4-B538-CAFC1512D2D8}">
      <dgm:prSet/>
      <dgm:spPr/>
      <dgm:t>
        <a:bodyPr/>
        <a:lstStyle/>
        <a:p>
          <a:endParaRPr lang="fr-FR"/>
        </a:p>
      </dgm:t>
    </dgm:pt>
    <dgm:pt modelId="{7B5BF887-309A-443A-847A-16EE2C7F9BAB}">
      <dgm:prSet>
        <dgm:style>
          <a:lnRef idx="1">
            <a:schemeClr val="accent2"/>
          </a:lnRef>
          <a:fillRef idx="2">
            <a:schemeClr val="accent2"/>
          </a:fillRef>
          <a:effectRef idx="1">
            <a:schemeClr val="accent2"/>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Assurances supplémentaires</a:t>
          </a:r>
        </a:p>
      </dgm:t>
    </dgm:pt>
    <dgm:pt modelId="{EB2D094D-1BA6-43F4-87D6-A3EB3283C7B5}" type="parTrans" cxnId="{38BEC2C8-9871-4D6B-BED3-DDA1DD54CA89}">
      <dgm:prSet/>
      <dgm:spPr/>
      <dgm:t>
        <a:bodyPr/>
        <a:lstStyle/>
        <a:p>
          <a:endParaRPr lang="fr-FR"/>
        </a:p>
      </dgm:t>
    </dgm:pt>
    <dgm:pt modelId="{C930218B-42E4-4B1C-A3D3-5D25BFBFACED}" type="sibTrans" cxnId="{38BEC2C8-9871-4D6B-BED3-DDA1DD54CA89}">
      <dgm:prSet/>
      <dgm:spPr/>
      <dgm:t>
        <a:bodyPr/>
        <a:lstStyle/>
        <a:p>
          <a:endParaRPr lang="fr-FR"/>
        </a:p>
      </dgm:t>
    </dgm:pt>
    <dgm:pt modelId="{BDD04CF4-A3E8-4A67-9ADC-DC395BE853EA}">
      <dgm:prSet>
        <dgm:style>
          <a:lnRef idx="1">
            <a:schemeClr val="accent2"/>
          </a:lnRef>
          <a:fillRef idx="2">
            <a:schemeClr val="accent2"/>
          </a:fillRef>
          <a:effectRef idx="1">
            <a:schemeClr val="accent2"/>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Selon l’état du navire</a:t>
          </a:r>
        </a:p>
      </dgm:t>
    </dgm:pt>
    <dgm:pt modelId="{8A815820-61D6-4EA7-AA5B-96644156FDF3}" type="parTrans" cxnId="{161A4B76-9317-49DD-9440-B59277124CBF}">
      <dgm:prSet/>
      <dgm:spPr/>
      <dgm:t>
        <a:bodyPr/>
        <a:lstStyle/>
        <a:p>
          <a:endParaRPr lang="fr-FR"/>
        </a:p>
      </dgm:t>
    </dgm:pt>
    <dgm:pt modelId="{4CC492FE-79D5-4C05-97FD-D83C9A268216}" type="sibTrans" cxnId="{161A4B76-9317-49DD-9440-B59277124CBF}">
      <dgm:prSet/>
      <dgm:spPr/>
      <dgm:t>
        <a:bodyPr/>
        <a:lstStyle/>
        <a:p>
          <a:endParaRPr lang="fr-FR"/>
        </a:p>
      </dgm:t>
    </dgm:pt>
    <dgm:pt modelId="{5BE3C96D-7EDC-4A92-BD13-D49A8BF0CB0B}">
      <dgm:prSet>
        <dgm:style>
          <a:lnRef idx="1">
            <a:schemeClr val="accent1"/>
          </a:lnRef>
          <a:fillRef idx="2">
            <a:schemeClr val="accent1"/>
          </a:fillRef>
          <a:effectRef idx="1">
            <a:schemeClr val="accent1"/>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Interdictions particulières</a:t>
          </a:r>
        </a:p>
      </dgm:t>
    </dgm:pt>
    <dgm:pt modelId="{09FC32C8-17FD-4C32-8E95-C24CF4FDC106}" type="parTrans" cxnId="{7DC7F7FA-BCF7-493B-8605-3AB7C1394C1D}">
      <dgm:prSet/>
      <dgm:spPr/>
      <dgm:t>
        <a:bodyPr/>
        <a:lstStyle/>
        <a:p>
          <a:endParaRPr lang="fr-FR"/>
        </a:p>
      </dgm:t>
    </dgm:pt>
    <dgm:pt modelId="{24F69C16-51D1-4E8F-894F-FD6F898475DB}" type="sibTrans" cxnId="{7DC7F7FA-BCF7-493B-8605-3AB7C1394C1D}">
      <dgm:prSet/>
      <dgm:spPr/>
      <dgm:t>
        <a:bodyPr/>
        <a:lstStyle/>
        <a:p>
          <a:endParaRPr lang="fr-FR"/>
        </a:p>
      </dgm:t>
    </dgm:pt>
    <dgm:pt modelId="{A8413B11-C5D2-4252-8D15-5A889ABA53B1}">
      <dgm:prSet>
        <dgm:style>
          <a:lnRef idx="1">
            <a:schemeClr val="accent1"/>
          </a:lnRef>
          <a:fillRef idx="2">
            <a:schemeClr val="accent1"/>
          </a:fillRef>
          <a:effectRef idx="1">
            <a:schemeClr val="accent1"/>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Interdiction de peindre la coque des navires</a:t>
          </a:r>
        </a:p>
      </dgm:t>
    </dgm:pt>
    <dgm:pt modelId="{543B7B9B-D288-44B5-BDCA-3365B3D4DC01}" type="parTrans" cxnId="{7C77A782-FB1A-470D-8069-8D9140F66D60}">
      <dgm:prSet/>
      <dgm:spPr/>
      <dgm:t>
        <a:bodyPr/>
        <a:lstStyle/>
        <a:p>
          <a:endParaRPr lang="fr-FR"/>
        </a:p>
      </dgm:t>
    </dgm:pt>
    <dgm:pt modelId="{80F8BC23-56E2-4C98-BF8B-7FA421938155}" type="sibTrans" cxnId="{7C77A782-FB1A-470D-8069-8D9140F66D60}">
      <dgm:prSet/>
      <dgm:spPr/>
      <dgm:t>
        <a:bodyPr/>
        <a:lstStyle/>
        <a:p>
          <a:endParaRPr lang="fr-FR"/>
        </a:p>
      </dgm:t>
    </dgm:pt>
    <dgm:pt modelId="{11A88DD9-D65A-4190-BF24-A250D3C57ACB}">
      <dgm:prSet>
        <dgm:style>
          <a:lnRef idx="1">
            <a:schemeClr val="accent3"/>
          </a:lnRef>
          <a:fillRef idx="2">
            <a:schemeClr val="accent3"/>
          </a:fillRef>
          <a:effectRef idx="1">
            <a:schemeClr val="accent3"/>
          </a:effectRef>
          <a:fontRef idx="minor">
            <a:schemeClr val="dk1"/>
          </a:fontRef>
        </dgm:style>
      </dgm:prSet>
      <dgm:spPr/>
      <dgm:t>
        <a:bodyPr/>
        <a:lstStyle/>
        <a:p>
          <a:r>
            <a:rPr lang="fr-FR" dirty="0">
              <a:latin typeface="Times New Roman" panose="02020603050405020304" pitchFamily="18" charset="0"/>
              <a:cs typeface="Times New Roman" panose="02020603050405020304" pitchFamily="18" charset="0"/>
            </a:rPr>
            <a:t>Selon le type de navire, la taille, l’appontement</a:t>
          </a:r>
        </a:p>
      </dgm:t>
    </dgm:pt>
    <dgm:pt modelId="{E73F538C-B2A7-456D-88E3-4A3FAC91E367}" type="sibTrans" cxnId="{134824C9-21BE-4897-9FBE-EB282B7FC4A4}">
      <dgm:prSet/>
      <dgm:spPr/>
      <dgm:t>
        <a:bodyPr/>
        <a:lstStyle/>
        <a:p>
          <a:endParaRPr lang="fr-FR"/>
        </a:p>
      </dgm:t>
    </dgm:pt>
    <dgm:pt modelId="{D86596C7-D83D-47A1-86EF-C72AD5DA4D1F}" type="parTrans" cxnId="{134824C9-21BE-4897-9FBE-EB282B7FC4A4}">
      <dgm:prSet/>
      <dgm:spPr/>
      <dgm:t>
        <a:bodyPr/>
        <a:lstStyle/>
        <a:p>
          <a:endParaRPr lang="fr-FR"/>
        </a:p>
      </dgm:t>
    </dgm:pt>
    <dgm:pt modelId="{B751BB60-2D66-4217-892F-61DBE270208D}" type="pres">
      <dgm:prSet presAssocID="{135D6959-E723-42C4-8CF1-0C4C5D8EB105}" presName="diagram" presStyleCnt="0">
        <dgm:presLayoutVars>
          <dgm:dir/>
          <dgm:resizeHandles val="exact"/>
        </dgm:presLayoutVars>
      </dgm:prSet>
      <dgm:spPr/>
    </dgm:pt>
    <dgm:pt modelId="{62B71241-D78F-456A-A453-9D5FCC6521BE}" type="pres">
      <dgm:prSet presAssocID="{8C202B7C-2DE8-4722-B5DD-7327C3F0DAEF}" presName="node" presStyleLbl="node1" presStyleIdx="0" presStyleCnt="6">
        <dgm:presLayoutVars>
          <dgm:bulletEnabled val="1"/>
        </dgm:presLayoutVars>
      </dgm:prSet>
      <dgm:spPr/>
    </dgm:pt>
    <dgm:pt modelId="{4D203084-7259-4065-BFBC-614381174673}" type="pres">
      <dgm:prSet presAssocID="{544C63B1-8D29-4F86-BEC7-583BA2138DF6}" presName="sibTrans" presStyleCnt="0"/>
      <dgm:spPr/>
    </dgm:pt>
    <dgm:pt modelId="{D1653D51-252E-4835-AAA8-0F9C37EF31E5}" type="pres">
      <dgm:prSet presAssocID="{E5EB6935-8CAC-4C82-BC45-093C3DE9EE0C}" presName="node" presStyleLbl="node1" presStyleIdx="1" presStyleCnt="6">
        <dgm:presLayoutVars>
          <dgm:bulletEnabled val="1"/>
        </dgm:presLayoutVars>
      </dgm:prSet>
      <dgm:spPr/>
    </dgm:pt>
    <dgm:pt modelId="{315492D5-D446-40EB-AD7F-BD9B964E57B6}" type="pres">
      <dgm:prSet presAssocID="{8455A607-CA7F-4675-A86F-64CB86441560}" presName="sibTrans" presStyleCnt="0"/>
      <dgm:spPr/>
    </dgm:pt>
    <dgm:pt modelId="{6DC67DD7-4D9A-4D4D-BE56-EB78D6081ABF}" type="pres">
      <dgm:prSet presAssocID="{13468245-5262-4FE9-BF01-FE1E52A7F00A}" presName="node" presStyleLbl="node1" presStyleIdx="2" presStyleCnt="6">
        <dgm:presLayoutVars>
          <dgm:bulletEnabled val="1"/>
        </dgm:presLayoutVars>
      </dgm:prSet>
      <dgm:spPr/>
    </dgm:pt>
    <dgm:pt modelId="{06ABC929-B736-4F32-8C15-744C72885562}" type="pres">
      <dgm:prSet presAssocID="{AB00E5B0-7360-4C1C-B743-C6168F623479}" presName="sibTrans" presStyleCnt="0"/>
      <dgm:spPr/>
    </dgm:pt>
    <dgm:pt modelId="{13855BCB-DA32-47B5-BE86-81817945FECD}" type="pres">
      <dgm:prSet presAssocID="{7B5BF887-309A-443A-847A-16EE2C7F9BAB}" presName="node" presStyleLbl="node1" presStyleIdx="3" presStyleCnt="6">
        <dgm:presLayoutVars>
          <dgm:bulletEnabled val="1"/>
        </dgm:presLayoutVars>
      </dgm:prSet>
      <dgm:spPr/>
    </dgm:pt>
    <dgm:pt modelId="{A8F43049-6D2D-433B-BF59-3C802E779BAA}" type="pres">
      <dgm:prSet presAssocID="{C930218B-42E4-4B1C-A3D3-5D25BFBFACED}" presName="sibTrans" presStyleCnt="0"/>
      <dgm:spPr/>
    </dgm:pt>
    <dgm:pt modelId="{E9453499-E025-4C9A-A6FE-5558E51887AD}" type="pres">
      <dgm:prSet presAssocID="{DBB04D38-BBF9-41F6-8B8F-F7AA607EDBD5}" presName="node" presStyleLbl="node1" presStyleIdx="4" presStyleCnt="6">
        <dgm:presLayoutVars>
          <dgm:bulletEnabled val="1"/>
        </dgm:presLayoutVars>
      </dgm:prSet>
      <dgm:spPr/>
    </dgm:pt>
    <dgm:pt modelId="{1A0ED54C-2075-4E17-8211-A8B7849AB51E}" type="pres">
      <dgm:prSet presAssocID="{24F4B851-A41C-464B-AF4E-08781BDDD6D2}" presName="sibTrans" presStyleCnt="0"/>
      <dgm:spPr/>
    </dgm:pt>
    <dgm:pt modelId="{5371254A-B24A-473A-86E7-1E5DF93BD2C9}" type="pres">
      <dgm:prSet presAssocID="{5BE3C96D-7EDC-4A92-BD13-D49A8BF0CB0B}" presName="node" presStyleLbl="node1" presStyleIdx="5" presStyleCnt="6">
        <dgm:presLayoutVars>
          <dgm:bulletEnabled val="1"/>
        </dgm:presLayoutVars>
      </dgm:prSet>
      <dgm:spPr/>
    </dgm:pt>
  </dgm:ptLst>
  <dgm:cxnLst>
    <dgm:cxn modelId="{696D5703-EE24-4219-89D1-7E64D6854A6F}" type="presOf" srcId="{3285AA42-063A-4C8F-83B0-B824E2343C96}" destId="{6DC67DD7-4D9A-4D4D-BE56-EB78D6081ABF}" srcOrd="0" destOrd="1" presId="urn:microsoft.com/office/officeart/2005/8/layout/default"/>
    <dgm:cxn modelId="{2AAE621A-3ED6-42AF-A5F3-24F364C63D93}" type="presOf" srcId="{8C202B7C-2DE8-4722-B5DD-7327C3F0DAEF}" destId="{62B71241-D78F-456A-A453-9D5FCC6521BE}" srcOrd="0" destOrd="0" presId="urn:microsoft.com/office/officeart/2005/8/layout/default"/>
    <dgm:cxn modelId="{BCDFAE1B-524C-486C-9A0F-1EAEAC2983B8}" type="presOf" srcId="{5BE3C96D-7EDC-4A92-BD13-D49A8BF0CB0B}" destId="{5371254A-B24A-473A-86E7-1E5DF93BD2C9}" srcOrd="0" destOrd="0" presId="urn:microsoft.com/office/officeart/2005/8/layout/default"/>
    <dgm:cxn modelId="{B4E2F91F-949A-47CD-B021-E9487FCFFB82}" type="presOf" srcId="{13468245-5262-4FE9-BF01-FE1E52A7F00A}" destId="{6DC67DD7-4D9A-4D4D-BE56-EB78D6081ABF}" srcOrd="0" destOrd="0" presId="urn:microsoft.com/office/officeart/2005/8/layout/default"/>
    <dgm:cxn modelId="{403AFC26-A22D-4D14-89B2-2F0A6D59EC91}" srcId="{8C202B7C-2DE8-4722-B5DD-7327C3F0DAEF}" destId="{2F2F8E19-A62D-4170-B903-8AD3476B8BD7}" srcOrd="0" destOrd="0" parTransId="{78A1BFA7-3F3B-42A0-B810-A0CBCF267A7A}" sibTransId="{23E69C43-4805-4980-B981-946A13C58036}"/>
    <dgm:cxn modelId="{0E0A5033-A0BE-4051-99E3-16AFA166A141}" type="presOf" srcId="{E5EB6935-8CAC-4C82-BC45-093C3DE9EE0C}" destId="{D1653D51-252E-4835-AAA8-0F9C37EF31E5}" srcOrd="0" destOrd="0" presId="urn:microsoft.com/office/officeart/2005/8/layout/default"/>
    <dgm:cxn modelId="{CEC7AE5C-0BDF-47F4-B538-CAFC1512D2D8}" srcId="{13468245-5262-4FE9-BF01-FE1E52A7F00A}" destId="{3285AA42-063A-4C8F-83B0-B824E2343C96}" srcOrd="0" destOrd="0" parTransId="{8A652B1C-ABE8-44E3-AF14-2850AC39CFB5}" sibTransId="{35EFBA00-B0DB-4E4A-80DC-80BCD11BEBBB}"/>
    <dgm:cxn modelId="{DC651542-5BA7-4267-BB97-4BD9D3BF3848}" type="presOf" srcId="{7B5BF887-309A-443A-847A-16EE2C7F9BAB}" destId="{13855BCB-DA32-47B5-BE86-81817945FECD}" srcOrd="0" destOrd="0" presId="urn:microsoft.com/office/officeart/2005/8/layout/default"/>
    <dgm:cxn modelId="{D9BCF163-990F-46DA-AFCA-7577991FE87D}" type="presOf" srcId="{11A88DD9-D65A-4190-BF24-A250D3C57ACB}" destId="{D1653D51-252E-4835-AAA8-0F9C37EF31E5}" srcOrd="0" destOrd="1" presId="urn:microsoft.com/office/officeart/2005/8/layout/default"/>
    <dgm:cxn modelId="{161A4B76-9317-49DD-9440-B59277124CBF}" srcId="{7B5BF887-309A-443A-847A-16EE2C7F9BAB}" destId="{BDD04CF4-A3E8-4A67-9ADC-DC395BE853EA}" srcOrd="0" destOrd="0" parTransId="{8A815820-61D6-4EA7-AA5B-96644156FDF3}" sibTransId="{4CC492FE-79D5-4C05-97FD-D83C9A268216}"/>
    <dgm:cxn modelId="{A9CE4E7D-AF4A-4228-9D65-998D0004392B}" type="presOf" srcId="{135D6959-E723-42C4-8CF1-0C4C5D8EB105}" destId="{B751BB60-2D66-4217-892F-61DBE270208D}" srcOrd="0" destOrd="0" presId="urn:microsoft.com/office/officeart/2005/8/layout/default"/>
    <dgm:cxn modelId="{7C77A782-FB1A-470D-8069-8D9140F66D60}" srcId="{5BE3C96D-7EDC-4A92-BD13-D49A8BF0CB0B}" destId="{A8413B11-C5D2-4252-8D15-5A889ABA53B1}" srcOrd="0" destOrd="0" parTransId="{543B7B9B-D288-44B5-BDCA-3365B3D4DC01}" sibTransId="{80F8BC23-56E2-4C98-BF8B-7FA421938155}"/>
    <dgm:cxn modelId="{37AA049D-C2DA-42B1-BE46-038CFCE0D682}" type="presOf" srcId="{A8413B11-C5D2-4252-8D15-5A889ABA53B1}" destId="{5371254A-B24A-473A-86E7-1E5DF93BD2C9}" srcOrd="0" destOrd="1" presId="urn:microsoft.com/office/officeart/2005/8/layout/default"/>
    <dgm:cxn modelId="{6CB2399F-BC11-4594-A6E2-9FB950E87353}" type="presOf" srcId="{BDD04CF4-A3E8-4A67-9ADC-DC395BE853EA}" destId="{13855BCB-DA32-47B5-BE86-81817945FECD}" srcOrd="0" destOrd="1" presId="urn:microsoft.com/office/officeart/2005/8/layout/default"/>
    <dgm:cxn modelId="{F8E4ECBC-901E-4C15-8CE6-EBD95655A762}" srcId="{135D6959-E723-42C4-8CF1-0C4C5D8EB105}" destId="{DBB04D38-BBF9-41F6-8B8F-F7AA607EDBD5}" srcOrd="4" destOrd="0" parTransId="{B9ADF2D7-E252-4312-A117-D405CAFCDD36}" sibTransId="{24F4B851-A41C-464B-AF4E-08781BDDD6D2}"/>
    <dgm:cxn modelId="{38BEC2C8-9871-4D6B-BED3-DDA1DD54CA89}" srcId="{135D6959-E723-42C4-8CF1-0C4C5D8EB105}" destId="{7B5BF887-309A-443A-847A-16EE2C7F9BAB}" srcOrd="3" destOrd="0" parTransId="{EB2D094D-1BA6-43F4-87D6-A3EB3283C7B5}" sibTransId="{C930218B-42E4-4B1C-A3D3-5D25BFBFACED}"/>
    <dgm:cxn modelId="{134824C9-21BE-4897-9FBE-EB282B7FC4A4}" srcId="{E5EB6935-8CAC-4C82-BC45-093C3DE9EE0C}" destId="{11A88DD9-D65A-4190-BF24-A250D3C57ACB}" srcOrd="0" destOrd="0" parTransId="{D86596C7-D83D-47A1-86EF-C72AD5DA4D1F}" sibTransId="{E73F538C-B2A7-456D-88E3-4A3FAC91E367}"/>
    <dgm:cxn modelId="{0A2A82CF-0F34-48C1-970A-936A5961166E}" srcId="{135D6959-E723-42C4-8CF1-0C4C5D8EB105}" destId="{E5EB6935-8CAC-4C82-BC45-093C3DE9EE0C}" srcOrd="1" destOrd="0" parTransId="{29D7187A-A5DC-4624-AF64-7A03101E375F}" sibTransId="{8455A607-CA7F-4675-A86F-64CB86441560}"/>
    <dgm:cxn modelId="{886106D3-CC5D-44B4-8EFD-7B7B8896FB9E}" type="presOf" srcId="{2F2F8E19-A62D-4170-B903-8AD3476B8BD7}" destId="{62B71241-D78F-456A-A453-9D5FCC6521BE}" srcOrd="0" destOrd="1" presId="urn:microsoft.com/office/officeart/2005/8/layout/default"/>
    <dgm:cxn modelId="{E443DEE3-7126-464F-82DB-6E61CA388BFF}" srcId="{135D6959-E723-42C4-8CF1-0C4C5D8EB105}" destId="{13468245-5262-4FE9-BF01-FE1E52A7F00A}" srcOrd="2" destOrd="0" parTransId="{7A0208D7-FAD2-4D5A-ACD4-5CF52EDF9951}" sibTransId="{AB00E5B0-7360-4C1C-B743-C6168F623479}"/>
    <dgm:cxn modelId="{C8EDBAF7-8A4F-4E84-BFB0-7881C490A026}" type="presOf" srcId="{DBB04D38-BBF9-41F6-8B8F-F7AA607EDBD5}" destId="{E9453499-E025-4C9A-A6FE-5558E51887AD}" srcOrd="0" destOrd="0" presId="urn:microsoft.com/office/officeart/2005/8/layout/default"/>
    <dgm:cxn modelId="{7DC7F7FA-BCF7-493B-8605-3AB7C1394C1D}" srcId="{135D6959-E723-42C4-8CF1-0C4C5D8EB105}" destId="{5BE3C96D-7EDC-4A92-BD13-D49A8BF0CB0B}" srcOrd="5" destOrd="0" parTransId="{09FC32C8-17FD-4C32-8E95-C24CF4FDC106}" sibTransId="{24F69C16-51D1-4E8F-894F-FD6F898475DB}"/>
    <dgm:cxn modelId="{39451DFF-9D6F-4EAF-AEE4-D5C3B3538A71}" srcId="{135D6959-E723-42C4-8CF1-0C4C5D8EB105}" destId="{8C202B7C-2DE8-4722-B5DD-7327C3F0DAEF}" srcOrd="0" destOrd="0" parTransId="{EFCD14AF-356D-437E-9F63-813479080555}" sibTransId="{544C63B1-8D29-4F86-BEC7-583BA2138DF6}"/>
    <dgm:cxn modelId="{472BD981-15FA-4D9B-ADF5-074B15A13246}" type="presParOf" srcId="{B751BB60-2D66-4217-892F-61DBE270208D}" destId="{62B71241-D78F-456A-A453-9D5FCC6521BE}" srcOrd="0" destOrd="0" presId="urn:microsoft.com/office/officeart/2005/8/layout/default"/>
    <dgm:cxn modelId="{CFD235E0-2490-41DC-BFF8-0C55306E5C3D}" type="presParOf" srcId="{B751BB60-2D66-4217-892F-61DBE270208D}" destId="{4D203084-7259-4065-BFBC-614381174673}" srcOrd="1" destOrd="0" presId="urn:microsoft.com/office/officeart/2005/8/layout/default"/>
    <dgm:cxn modelId="{5A757110-AB58-4419-8242-5627284F3A95}" type="presParOf" srcId="{B751BB60-2D66-4217-892F-61DBE270208D}" destId="{D1653D51-252E-4835-AAA8-0F9C37EF31E5}" srcOrd="2" destOrd="0" presId="urn:microsoft.com/office/officeart/2005/8/layout/default"/>
    <dgm:cxn modelId="{D68ACB66-6668-4E12-A774-67C124DE5094}" type="presParOf" srcId="{B751BB60-2D66-4217-892F-61DBE270208D}" destId="{315492D5-D446-40EB-AD7F-BD9B964E57B6}" srcOrd="3" destOrd="0" presId="urn:microsoft.com/office/officeart/2005/8/layout/default"/>
    <dgm:cxn modelId="{9A2A676D-D3B0-49F0-9EC1-9E0742D59CF4}" type="presParOf" srcId="{B751BB60-2D66-4217-892F-61DBE270208D}" destId="{6DC67DD7-4D9A-4D4D-BE56-EB78D6081ABF}" srcOrd="4" destOrd="0" presId="urn:microsoft.com/office/officeart/2005/8/layout/default"/>
    <dgm:cxn modelId="{632117AC-C491-40C0-9D54-785813C41527}" type="presParOf" srcId="{B751BB60-2D66-4217-892F-61DBE270208D}" destId="{06ABC929-B736-4F32-8C15-744C72885562}" srcOrd="5" destOrd="0" presId="urn:microsoft.com/office/officeart/2005/8/layout/default"/>
    <dgm:cxn modelId="{C4A28CCA-680C-46AD-BCFC-4B4DD8DD4479}" type="presParOf" srcId="{B751BB60-2D66-4217-892F-61DBE270208D}" destId="{13855BCB-DA32-47B5-BE86-81817945FECD}" srcOrd="6" destOrd="0" presId="urn:microsoft.com/office/officeart/2005/8/layout/default"/>
    <dgm:cxn modelId="{DF57B68A-6741-4FF9-B6F7-29FAE2915B93}" type="presParOf" srcId="{B751BB60-2D66-4217-892F-61DBE270208D}" destId="{A8F43049-6D2D-433B-BF59-3C802E779BAA}" srcOrd="7" destOrd="0" presId="urn:microsoft.com/office/officeart/2005/8/layout/default"/>
    <dgm:cxn modelId="{66B4A0CC-268C-4DCC-B9C5-BE9CB68331ED}" type="presParOf" srcId="{B751BB60-2D66-4217-892F-61DBE270208D}" destId="{E9453499-E025-4C9A-A6FE-5558E51887AD}" srcOrd="8" destOrd="0" presId="urn:microsoft.com/office/officeart/2005/8/layout/default"/>
    <dgm:cxn modelId="{C72A8D72-FBB5-44E4-BFB8-C26207301BD9}" type="presParOf" srcId="{B751BB60-2D66-4217-892F-61DBE270208D}" destId="{1A0ED54C-2075-4E17-8211-A8B7849AB51E}" srcOrd="9" destOrd="0" presId="urn:microsoft.com/office/officeart/2005/8/layout/default"/>
    <dgm:cxn modelId="{79BE1FD4-F11C-47F9-B849-82CF4C20AA3B}" type="presParOf" srcId="{B751BB60-2D66-4217-892F-61DBE270208D}" destId="{5371254A-B24A-473A-86E7-1E5DF93BD2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F72F55-8F27-4BA3-A853-160FAE8CC004}" type="doc">
      <dgm:prSet loTypeId="urn:microsoft.com/office/officeart/2005/8/layout/cycle2" loCatId="cycle" qsTypeId="urn:microsoft.com/office/officeart/2005/8/quickstyle/3d2" qsCatId="3D" csTypeId="urn:microsoft.com/office/officeart/2005/8/colors/accent1_2" csCatId="accent1" phldr="1"/>
      <dgm:spPr/>
      <dgm:t>
        <a:bodyPr/>
        <a:lstStyle/>
        <a:p>
          <a:endParaRPr lang="fr-FR"/>
        </a:p>
      </dgm:t>
    </dgm:pt>
    <dgm:pt modelId="{81B8AAE9-1E84-43FF-A282-3B540D63FCD6}">
      <dgm:prSet phldrT="[Texte]" custT="1"/>
      <dgm:spPr/>
      <dgm:t>
        <a:bodyPr/>
        <a:lstStyle/>
        <a:p>
          <a:r>
            <a:rPr lang="fr-FR" sz="1000" b="1" dirty="0">
              <a:latin typeface="Times New Roman" panose="02020603050405020304" pitchFamily="18" charset="0"/>
              <a:cs typeface="Times New Roman" panose="02020603050405020304" pitchFamily="18" charset="0"/>
            </a:rPr>
            <a:t>OBJECTIF DE L’INSPECTION PRF :</a:t>
          </a:r>
        </a:p>
        <a:p>
          <a:pPr>
            <a:buFont typeface="Wingdings" panose="05000000000000000000" pitchFamily="2" charset="2"/>
            <a:buChar char="Ø"/>
          </a:pPr>
          <a:r>
            <a:rPr lang="fr-FR" sz="1000" b="1" dirty="0">
              <a:latin typeface="Times New Roman" panose="02020603050405020304" pitchFamily="18" charset="0"/>
              <a:cs typeface="Times New Roman" panose="02020603050405020304" pitchFamily="18" charset="0"/>
            </a:rPr>
            <a:t> Empêcher la pollution maritime</a:t>
          </a:r>
          <a:r>
            <a:rPr lang="fr-FR" sz="1000" dirty="0">
              <a:latin typeface="Times New Roman" panose="02020603050405020304" pitchFamily="18" charset="0"/>
              <a:cs typeface="Times New Roman" panose="02020603050405020304" pitchFamily="18" charset="0"/>
            </a:rPr>
            <a:t> en s’assurant que les navires éliminent leurs déchets dans des </a:t>
          </a:r>
          <a:r>
            <a:rPr lang="fr-FR" sz="1000" b="1" dirty="0">
              <a:latin typeface="Times New Roman" panose="02020603050405020304" pitchFamily="18" charset="0"/>
              <a:cs typeface="Times New Roman" panose="02020603050405020304" pitchFamily="18" charset="0"/>
            </a:rPr>
            <a:t>installations portuaires de réception</a:t>
          </a:r>
          <a:r>
            <a:rPr lang="fr-FR" sz="1000" dirty="0">
              <a:latin typeface="Times New Roman" panose="02020603050405020304" pitchFamily="18" charset="0"/>
              <a:cs typeface="Times New Roman" panose="02020603050405020304" pitchFamily="18" charset="0"/>
            </a:rPr>
            <a:t> appropriées, plutôt qu’en mer.</a:t>
          </a:r>
        </a:p>
        <a:p>
          <a:pPr>
            <a:buFont typeface="Wingdings" panose="05000000000000000000" pitchFamily="2" charset="2"/>
            <a:buChar char="Ø"/>
          </a:pPr>
          <a:r>
            <a:rPr lang="fr-FR" sz="1000" b="1" dirty="0">
              <a:latin typeface="Times New Roman" panose="02020603050405020304" pitchFamily="18" charset="0"/>
              <a:cs typeface="Times New Roman" panose="02020603050405020304" pitchFamily="18" charset="0"/>
            </a:rPr>
            <a:t>Les autorités portuaires</a:t>
          </a:r>
          <a:r>
            <a:rPr lang="fr-FR" sz="1000" dirty="0">
              <a:latin typeface="Times New Roman" panose="02020603050405020304" pitchFamily="18" charset="0"/>
              <a:cs typeface="Times New Roman" panose="02020603050405020304" pitchFamily="18" charset="0"/>
            </a:rPr>
            <a:t> doivent être informées à l’avance des types et quantités de déchets à décharger.</a:t>
          </a:r>
        </a:p>
        <a:p>
          <a:endParaRPr lang="fr-FR" sz="500" dirty="0">
            <a:latin typeface="Times New Roman" panose="02020603050405020304" pitchFamily="18" charset="0"/>
            <a:cs typeface="Times New Roman" panose="02020603050405020304" pitchFamily="18" charset="0"/>
          </a:endParaRPr>
        </a:p>
      </dgm:t>
    </dgm:pt>
    <dgm:pt modelId="{208E8D1C-93FA-45AE-A39D-2B1CB4053EA6}" type="parTrans" cxnId="{666FD95A-BCC8-498F-8682-3E89EE7BB434}">
      <dgm:prSet/>
      <dgm:spPr/>
      <dgm:t>
        <a:bodyPr/>
        <a:lstStyle/>
        <a:p>
          <a:endParaRPr lang="fr-FR"/>
        </a:p>
      </dgm:t>
    </dgm:pt>
    <dgm:pt modelId="{4CCC68AA-1B06-49E4-9952-A7CE2B0C1355}" type="sibTrans" cxnId="{666FD95A-BCC8-498F-8682-3E89EE7BB434}">
      <dgm:prSet/>
      <dgm:spPr/>
      <dgm:t>
        <a:bodyPr/>
        <a:lstStyle/>
        <a:p>
          <a:endParaRPr lang="fr-FR"/>
        </a:p>
      </dgm:t>
    </dgm:pt>
    <dgm:pt modelId="{B5B8928F-314D-4E36-A502-25F614A98F43}">
      <dgm:prSet phldrT="[Texte]" custT="1"/>
      <dgm:spPr/>
      <dgm:t>
        <a:bodyPr/>
        <a:lstStyle/>
        <a:p>
          <a:pPr algn="ctr">
            <a:buNone/>
          </a:pPr>
          <a:r>
            <a:rPr lang="fr-FR" sz="1000" b="1" i="0" dirty="0">
              <a:effectLst/>
              <a:latin typeface="Times New Roman" panose="02020603050405020304" pitchFamily="18" charset="0"/>
              <a:cs typeface="Times New Roman" panose="02020603050405020304" pitchFamily="18" charset="0"/>
            </a:rPr>
            <a:t>SANCTIONS ET RESPONSABILITES :</a:t>
          </a:r>
        </a:p>
        <a:p>
          <a:pPr algn="ctr">
            <a:buNone/>
          </a:pPr>
          <a:r>
            <a:rPr lang="fr-FR" sz="1000" b="0" i="0" dirty="0">
              <a:effectLst/>
              <a:latin typeface="Times New Roman" panose="02020603050405020304" pitchFamily="18" charset="0"/>
              <a:cs typeface="Times New Roman" panose="02020603050405020304" pitchFamily="18" charset="0"/>
            </a:rPr>
            <a:t>Capitaine responsable de la véracité des informations transmises.</a:t>
          </a:r>
        </a:p>
        <a:p>
          <a:pPr algn="ctr">
            <a:buNone/>
          </a:pPr>
          <a:r>
            <a:rPr lang="fr-FR" sz="1000" b="0" i="0" dirty="0">
              <a:effectLst/>
              <a:latin typeface="Times New Roman" panose="02020603050405020304" pitchFamily="18" charset="0"/>
              <a:cs typeface="Times New Roman" panose="02020603050405020304" pitchFamily="18" charset="0"/>
            </a:rPr>
            <a:t>Sanctions peuvent être appliquées si : </a:t>
          </a:r>
        </a:p>
        <a:p>
          <a:pPr algn="ctr">
            <a:buNone/>
          </a:pPr>
          <a:r>
            <a:rPr lang="fr-FR" sz="1000" b="0" i="0" dirty="0">
              <a:effectLst/>
              <a:latin typeface="Times New Roman" panose="02020603050405020304" pitchFamily="18" charset="0"/>
              <a:cs typeface="Times New Roman" panose="02020603050405020304" pitchFamily="18" charset="0"/>
            </a:rPr>
            <a:t>* Déchets rejetés illégalement en mer.</a:t>
          </a:r>
        </a:p>
        <a:p>
          <a:pPr algn="ctr">
            <a:buNone/>
          </a:pPr>
          <a:r>
            <a:rPr lang="fr-FR" sz="1000" b="0" i="0" dirty="0">
              <a:effectLst/>
              <a:latin typeface="Times New Roman" panose="02020603050405020304" pitchFamily="18" charset="0"/>
              <a:cs typeface="Times New Roman" panose="02020603050405020304" pitchFamily="18" charset="0"/>
            </a:rPr>
            <a:t>* Notification manquante, fausse ou transmise en retard.</a:t>
          </a:r>
        </a:p>
      </dgm:t>
    </dgm:pt>
    <dgm:pt modelId="{E7E5B83F-E8BD-491D-877E-B8BDC79B03DF}" type="parTrans" cxnId="{30BF487E-85A0-4DA3-8D41-B3FDC9489599}">
      <dgm:prSet/>
      <dgm:spPr/>
      <dgm:t>
        <a:bodyPr/>
        <a:lstStyle/>
        <a:p>
          <a:endParaRPr lang="fr-FR"/>
        </a:p>
      </dgm:t>
    </dgm:pt>
    <dgm:pt modelId="{09CFFC68-36AD-4796-9058-0BC07FF653C1}" type="sibTrans" cxnId="{30BF487E-85A0-4DA3-8D41-B3FDC9489599}">
      <dgm:prSet/>
      <dgm:spPr/>
      <dgm:t>
        <a:bodyPr/>
        <a:lstStyle/>
        <a:p>
          <a:endParaRPr lang="fr-FR"/>
        </a:p>
      </dgm:t>
    </dgm:pt>
    <dgm:pt modelId="{6F273FAE-3568-4D2D-9D5B-025EFF1DD094}">
      <dgm:prSet phldrT="[Texte]" custT="1"/>
      <dgm:spPr/>
      <dgm:t>
        <a:bodyPr/>
        <a:lstStyle/>
        <a:p>
          <a:pPr algn="ctr">
            <a:buNone/>
          </a:pPr>
          <a:endParaRPr lang="fr-FR" sz="900" b="1" i="0" dirty="0">
            <a:effectLst/>
            <a:latin typeface="Times New Roman" panose="02020603050405020304" pitchFamily="18" charset="0"/>
            <a:cs typeface="Times New Roman" panose="02020603050405020304" pitchFamily="18" charset="0"/>
          </a:endParaRPr>
        </a:p>
        <a:p>
          <a:pPr algn="ctr">
            <a:buNone/>
          </a:pPr>
          <a:endParaRPr lang="fr-FR" sz="1000" b="1" i="0" dirty="0">
            <a:effectLst/>
            <a:latin typeface="Times New Roman" panose="02020603050405020304" pitchFamily="18" charset="0"/>
            <a:cs typeface="Times New Roman" panose="02020603050405020304" pitchFamily="18" charset="0"/>
          </a:endParaRPr>
        </a:p>
        <a:p>
          <a:pPr algn="ctr">
            <a:buNone/>
          </a:pPr>
          <a:r>
            <a:rPr lang="fr-FR" sz="1000" b="1" i="0" dirty="0">
              <a:effectLst/>
              <a:latin typeface="Times New Roman" panose="02020603050405020304" pitchFamily="18" charset="0"/>
              <a:cs typeface="Times New Roman" panose="02020603050405020304" pitchFamily="18" charset="0"/>
            </a:rPr>
            <a:t>CADRE REGLEMENTAIRE :</a:t>
          </a:r>
        </a:p>
        <a:p>
          <a:pPr marL="171450" indent="-171450" algn="ctr">
            <a:buFont typeface="Wingdings" panose="05000000000000000000" pitchFamily="2" charset="2"/>
            <a:buChar char="Ø"/>
          </a:pPr>
          <a:r>
            <a:rPr lang="fr-FR" sz="1000" b="1" i="0" dirty="0">
              <a:effectLst/>
              <a:latin typeface="Times New Roman" panose="02020603050405020304" pitchFamily="18" charset="0"/>
              <a:cs typeface="Times New Roman" panose="02020603050405020304" pitchFamily="18" charset="0"/>
            </a:rPr>
            <a:t> MARPOL Annexe I à VI</a:t>
          </a:r>
          <a:r>
            <a:rPr lang="fr-FR" sz="1000" b="0" i="0" dirty="0">
              <a:effectLst/>
              <a:latin typeface="Times New Roman" panose="02020603050405020304" pitchFamily="18" charset="0"/>
              <a:cs typeface="Times New Roman" panose="02020603050405020304" pitchFamily="18" charset="0"/>
            </a:rPr>
            <a:t>, selon le type de déchet (hydrocarbures, substances nocives, ordures, eaux usées, gaz d'échappement, etc.).</a:t>
          </a:r>
        </a:p>
        <a:p>
          <a:pPr marL="171450" indent="-171450" algn="ctr">
            <a:buFont typeface="Wingdings" panose="05000000000000000000" pitchFamily="2" charset="2"/>
            <a:buChar char="Ø"/>
          </a:pPr>
          <a:r>
            <a:rPr lang="fr-FR" sz="1000" dirty="0">
              <a:latin typeface="Times New Roman" panose="02020603050405020304" pitchFamily="18" charset="0"/>
              <a:cs typeface="Times New Roman" panose="02020603050405020304" pitchFamily="18" charset="0"/>
            </a:rPr>
            <a:t> </a:t>
          </a:r>
          <a:r>
            <a:rPr lang="fr-FR" sz="1000" b="0" i="0" dirty="0">
              <a:effectLst/>
              <a:latin typeface="Times New Roman" panose="02020603050405020304" pitchFamily="18" charset="0"/>
              <a:cs typeface="Times New Roman" panose="02020603050405020304" pitchFamily="18" charset="0"/>
            </a:rPr>
            <a:t>En Europe, la directive </a:t>
          </a:r>
          <a:r>
            <a:rPr lang="fr-FR" sz="1000" b="1" i="0" dirty="0">
              <a:effectLst/>
              <a:latin typeface="Times New Roman" panose="02020603050405020304" pitchFamily="18" charset="0"/>
              <a:cs typeface="Times New Roman" panose="02020603050405020304" pitchFamily="18" charset="0"/>
            </a:rPr>
            <a:t>UE 2019/883</a:t>
          </a:r>
          <a:r>
            <a:rPr lang="fr-FR" sz="1000" b="0" i="0" dirty="0">
              <a:effectLst/>
              <a:latin typeface="Times New Roman" panose="02020603050405020304" pitchFamily="18" charset="0"/>
              <a:cs typeface="Times New Roman" panose="02020603050405020304" pitchFamily="18" charset="0"/>
            </a:rPr>
            <a:t> renforce les obligations, avec des délais de notification spécifiques (en général, </a:t>
          </a:r>
          <a:r>
            <a:rPr lang="fr-FR" sz="1000" b="1" i="0" dirty="0">
              <a:effectLst/>
              <a:latin typeface="Times New Roman" panose="02020603050405020304" pitchFamily="18" charset="0"/>
              <a:cs typeface="Times New Roman" panose="02020603050405020304" pitchFamily="18" charset="0"/>
            </a:rPr>
            <a:t>24h avant l’arrivée au port</a:t>
          </a:r>
          <a:r>
            <a:rPr lang="fr-FR" sz="1000" b="0" i="0" dirty="0">
              <a:effectLst/>
              <a:latin typeface="Times New Roman" panose="02020603050405020304" pitchFamily="18" charset="0"/>
              <a:cs typeface="Times New Roman" panose="02020603050405020304" pitchFamily="18" charset="0"/>
            </a:rPr>
            <a:t> ou dès que le port de destination est connu).</a:t>
          </a:r>
        </a:p>
        <a:p>
          <a:pPr algn="ctr"/>
          <a:endParaRPr lang="fr-FR" sz="900" dirty="0"/>
        </a:p>
      </dgm:t>
    </dgm:pt>
    <dgm:pt modelId="{13DD390C-3D46-46E4-986E-98F62A7BA942}" type="parTrans" cxnId="{DE681075-E0A2-4BE9-9689-D4D30F3CF108}">
      <dgm:prSet/>
      <dgm:spPr/>
      <dgm:t>
        <a:bodyPr/>
        <a:lstStyle/>
        <a:p>
          <a:endParaRPr lang="fr-FR"/>
        </a:p>
      </dgm:t>
    </dgm:pt>
    <dgm:pt modelId="{78616B49-C36C-4456-B30F-8DC9874368A4}" type="sibTrans" cxnId="{DE681075-E0A2-4BE9-9689-D4D30F3CF108}">
      <dgm:prSet/>
      <dgm:spPr/>
      <dgm:t>
        <a:bodyPr/>
        <a:lstStyle/>
        <a:p>
          <a:endParaRPr lang="fr-FR"/>
        </a:p>
      </dgm:t>
    </dgm:pt>
    <dgm:pt modelId="{928F07AA-144E-4534-A3B0-8A4BB8A8B589}" type="pres">
      <dgm:prSet presAssocID="{9CF72F55-8F27-4BA3-A853-160FAE8CC004}" presName="cycle" presStyleCnt="0">
        <dgm:presLayoutVars>
          <dgm:dir/>
          <dgm:resizeHandles val="exact"/>
        </dgm:presLayoutVars>
      </dgm:prSet>
      <dgm:spPr/>
    </dgm:pt>
    <dgm:pt modelId="{3A2BB143-BA22-40A2-AE6A-70EF145E1A5D}" type="pres">
      <dgm:prSet presAssocID="{81B8AAE9-1E84-43FF-A282-3B540D63FCD6}" presName="node" presStyleLbl="node1" presStyleIdx="0" presStyleCnt="3">
        <dgm:presLayoutVars>
          <dgm:bulletEnabled val="1"/>
        </dgm:presLayoutVars>
      </dgm:prSet>
      <dgm:spPr/>
    </dgm:pt>
    <dgm:pt modelId="{9063F4DE-8A59-4ABA-A0D9-19CD2F5F83F6}" type="pres">
      <dgm:prSet presAssocID="{4CCC68AA-1B06-49E4-9952-A7CE2B0C1355}" presName="sibTrans" presStyleLbl="sibTrans2D1" presStyleIdx="0" presStyleCnt="3"/>
      <dgm:spPr/>
    </dgm:pt>
    <dgm:pt modelId="{D7F1FC34-FD18-4457-B5EC-7024C1965864}" type="pres">
      <dgm:prSet presAssocID="{4CCC68AA-1B06-49E4-9952-A7CE2B0C1355}" presName="connectorText" presStyleLbl="sibTrans2D1" presStyleIdx="0" presStyleCnt="3"/>
      <dgm:spPr/>
    </dgm:pt>
    <dgm:pt modelId="{95F6FD53-04A4-4D4F-ABF3-88D590C6B240}" type="pres">
      <dgm:prSet presAssocID="{B5B8928F-314D-4E36-A502-25F614A98F43}" presName="node" presStyleLbl="node1" presStyleIdx="1" presStyleCnt="3">
        <dgm:presLayoutVars>
          <dgm:bulletEnabled val="1"/>
        </dgm:presLayoutVars>
      </dgm:prSet>
      <dgm:spPr/>
    </dgm:pt>
    <dgm:pt modelId="{AB37262C-583A-4FC9-9BF4-26230D837E1B}" type="pres">
      <dgm:prSet presAssocID="{09CFFC68-36AD-4796-9058-0BC07FF653C1}" presName="sibTrans" presStyleLbl="sibTrans2D1" presStyleIdx="1" presStyleCnt="3"/>
      <dgm:spPr/>
    </dgm:pt>
    <dgm:pt modelId="{10931850-8B42-4C4E-9E01-44670B4931FB}" type="pres">
      <dgm:prSet presAssocID="{09CFFC68-36AD-4796-9058-0BC07FF653C1}" presName="connectorText" presStyleLbl="sibTrans2D1" presStyleIdx="1" presStyleCnt="3"/>
      <dgm:spPr/>
    </dgm:pt>
    <dgm:pt modelId="{1ECAB61F-56AC-444C-98BA-EE782EAD94AC}" type="pres">
      <dgm:prSet presAssocID="{6F273FAE-3568-4D2D-9D5B-025EFF1DD094}" presName="node" presStyleLbl="node1" presStyleIdx="2" presStyleCnt="3">
        <dgm:presLayoutVars>
          <dgm:bulletEnabled val="1"/>
        </dgm:presLayoutVars>
      </dgm:prSet>
      <dgm:spPr/>
    </dgm:pt>
    <dgm:pt modelId="{825FB12F-A905-4EB0-8ED9-CD8622517DB1}" type="pres">
      <dgm:prSet presAssocID="{78616B49-C36C-4456-B30F-8DC9874368A4}" presName="sibTrans" presStyleLbl="sibTrans2D1" presStyleIdx="2" presStyleCnt="3"/>
      <dgm:spPr/>
    </dgm:pt>
    <dgm:pt modelId="{2B842377-C45F-4417-BB45-56725F7B6C86}" type="pres">
      <dgm:prSet presAssocID="{78616B49-C36C-4456-B30F-8DC9874368A4}" presName="connectorText" presStyleLbl="sibTrans2D1" presStyleIdx="2" presStyleCnt="3"/>
      <dgm:spPr/>
    </dgm:pt>
  </dgm:ptLst>
  <dgm:cxnLst>
    <dgm:cxn modelId="{85C5A709-5E79-4E19-88AC-7E825D465911}" type="presOf" srcId="{78616B49-C36C-4456-B30F-8DC9874368A4}" destId="{825FB12F-A905-4EB0-8ED9-CD8622517DB1}" srcOrd="0" destOrd="0" presId="urn:microsoft.com/office/officeart/2005/8/layout/cycle2"/>
    <dgm:cxn modelId="{63168618-B15D-47D4-BC42-9F015207B4A9}" type="presOf" srcId="{9CF72F55-8F27-4BA3-A853-160FAE8CC004}" destId="{928F07AA-144E-4534-A3B0-8A4BB8A8B589}" srcOrd="0" destOrd="0" presId="urn:microsoft.com/office/officeart/2005/8/layout/cycle2"/>
    <dgm:cxn modelId="{AF553A42-5EF1-4CA5-9945-4307AC9D5AD0}" type="presOf" srcId="{78616B49-C36C-4456-B30F-8DC9874368A4}" destId="{2B842377-C45F-4417-BB45-56725F7B6C86}" srcOrd="1" destOrd="0" presId="urn:microsoft.com/office/officeart/2005/8/layout/cycle2"/>
    <dgm:cxn modelId="{7B03CD42-DE7D-489A-A715-3CCA22038087}" type="presOf" srcId="{6F273FAE-3568-4D2D-9D5B-025EFF1DD094}" destId="{1ECAB61F-56AC-444C-98BA-EE782EAD94AC}" srcOrd="0" destOrd="0" presId="urn:microsoft.com/office/officeart/2005/8/layout/cycle2"/>
    <dgm:cxn modelId="{3000E867-06B0-4D64-A0DF-9038794500FA}" type="presOf" srcId="{B5B8928F-314D-4E36-A502-25F614A98F43}" destId="{95F6FD53-04A4-4D4F-ABF3-88D590C6B240}" srcOrd="0" destOrd="0" presId="urn:microsoft.com/office/officeart/2005/8/layout/cycle2"/>
    <dgm:cxn modelId="{DE681075-E0A2-4BE9-9689-D4D30F3CF108}" srcId="{9CF72F55-8F27-4BA3-A853-160FAE8CC004}" destId="{6F273FAE-3568-4D2D-9D5B-025EFF1DD094}" srcOrd="2" destOrd="0" parTransId="{13DD390C-3D46-46E4-986E-98F62A7BA942}" sibTransId="{78616B49-C36C-4456-B30F-8DC9874368A4}"/>
    <dgm:cxn modelId="{3ED36757-3EED-4AB3-97EB-7CE540083573}" type="presOf" srcId="{09CFFC68-36AD-4796-9058-0BC07FF653C1}" destId="{10931850-8B42-4C4E-9E01-44670B4931FB}" srcOrd="1" destOrd="0" presId="urn:microsoft.com/office/officeart/2005/8/layout/cycle2"/>
    <dgm:cxn modelId="{6D68A35A-5552-471C-A379-51F97F7CCCDC}" type="presOf" srcId="{4CCC68AA-1B06-49E4-9952-A7CE2B0C1355}" destId="{9063F4DE-8A59-4ABA-A0D9-19CD2F5F83F6}" srcOrd="0" destOrd="0" presId="urn:microsoft.com/office/officeart/2005/8/layout/cycle2"/>
    <dgm:cxn modelId="{666FD95A-BCC8-498F-8682-3E89EE7BB434}" srcId="{9CF72F55-8F27-4BA3-A853-160FAE8CC004}" destId="{81B8AAE9-1E84-43FF-A282-3B540D63FCD6}" srcOrd="0" destOrd="0" parTransId="{208E8D1C-93FA-45AE-A39D-2B1CB4053EA6}" sibTransId="{4CCC68AA-1B06-49E4-9952-A7CE2B0C1355}"/>
    <dgm:cxn modelId="{30BF487E-85A0-4DA3-8D41-B3FDC9489599}" srcId="{9CF72F55-8F27-4BA3-A853-160FAE8CC004}" destId="{B5B8928F-314D-4E36-A502-25F614A98F43}" srcOrd="1" destOrd="0" parTransId="{E7E5B83F-E8BD-491D-877E-B8BDC79B03DF}" sibTransId="{09CFFC68-36AD-4796-9058-0BC07FF653C1}"/>
    <dgm:cxn modelId="{14B2B5AD-1D02-4565-A687-D65623DE3C2F}" type="presOf" srcId="{4CCC68AA-1B06-49E4-9952-A7CE2B0C1355}" destId="{D7F1FC34-FD18-4457-B5EC-7024C1965864}" srcOrd="1" destOrd="0" presId="urn:microsoft.com/office/officeart/2005/8/layout/cycle2"/>
    <dgm:cxn modelId="{380098B8-A864-48E6-96FD-466D69CD67EF}" type="presOf" srcId="{81B8AAE9-1E84-43FF-A282-3B540D63FCD6}" destId="{3A2BB143-BA22-40A2-AE6A-70EF145E1A5D}" srcOrd="0" destOrd="0" presId="urn:microsoft.com/office/officeart/2005/8/layout/cycle2"/>
    <dgm:cxn modelId="{049FC7EF-584C-46A8-AA5A-FEC847BB01F7}" type="presOf" srcId="{09CFFC68-36AD-4796-9058-0BC07FF653C1}" destId="{AB37262C-583A-4FC9-9BF4-26230D837E1B}" srcOrd="0" destOrd="0" presId="urn:microsoft.com/office/officeart/2005/8/layout/cycle2"/>
    <dgm:cxn modelId="{326A3734-A1AC-40EA-9DBB-2629497C547A}" type="presParOf" srcId="{928F07AA-144E-4534-A3B0-8A4BB8A8B589}" destId="{3A2BB143-BA22-40A2-AE6A-70EF145E1A5D}" srcOrd="0" destOrd="0" presId="urn:microsoft.com/office/officeart/2005/8/layout/cycle2"/>
    <dgm:cxn modelId="{02538998-69C1-4604-8B50-C7F78B3543C7}" type="presParOf" srcId="{928F07AA-144E-4534-A3B0-8A4BB8A8B589}" destId="{9063F4DE-8A59-4ABA-A0D9-19CD2F5F83F6}" srcOrd="1" destOrd="0" presId="urn:microsoft.com/office/officeart/2005/8/layout/cycle2"/>
    <dgm:cxn modelId="{94078820-55F0-42BA-BE5D-1113346BE039}" type="presParOf" srcId="{9063F4DE-8A59-4ABA-A0D9-19CD2F5F83F6}" destId="{D7F1FC34-FD18-4457-B5EC-7024C1965864}" srcOrd="0" destOrd="0" presId="urn:microsoft.com/office/officeart/2005/8/layout/cycle2"/>
    <dgm:cxn modelId="{8A2F76F2-918A-4BFE-803A-77CC2A272381}" type="presParOf" srcId="{928F07AA-144E-4534-A3B0-8A4BB8A8B589}" destId="{95F6FD53-04A4-4D4F-ABF3-88D590C6B240}" srcOrd="2" destOrd="0" presId="urn:microsoft.com/office/officeart/2005/8/layout/cycle2"/>
    <dgm:cxn modelId="{B2157285-2205-48B5-8F64-AA4951FF5091}" type="presParOf" srcId="{928F07AA-144E-4534-A3B0-8A4BB8A8B589}" destId="{AB37262C-583A-4FC9-9BF4-26230D837E1B}" srcOrd="3" destOrd="0" presId="urn:microsoft.com/office/officeart/2005/8/layout/cycle2"/>
    <dgm:cxn modelId="{1B7B8C7D-DA25-4499-AD53-380082531E9E}" type="presParOf" srcId="{AB37262C-583A-4FC9-9BF4-26230D837E1B}" destId="{10931850-8B42-4C4E-9E01-44670B4931FB}" srcOrd="0" destOrd="0" presId="urn:microsoft.com/office/officeart/2005/8/layout/cycle2"/>
    <dgm:cxn modelId="{35783935-AD25-4DFE-9889-B91BBC85F397}" type="presParOf" srcId="{928F07AA-144E-4534-A3B0-8A4BB8A8B589}" destId="{1ECAB61F-56AC-444C-98BA-EE782EAD94AC}" srcOrd="4" destOrd="0" presId="urn:microsoft.com/office/officeart/2005/8/layout/cycle2"/>
    <dgm:cxn modelId="{3FB9C9E1-6FF4-40CE-B516-C8EE3702B9B2}" type="presParOf" srcId="{928F07AA-144E-4534-A3B0-8A4BB8A8B589}" destId="{825FB12F-A905-4EB0-8ED9-CD8622517DB1}" srcOrd="5" destOrd="0" presId="urn:microsoft.com/office/officeart/2005/8/layout/cycle2"/>
    <dgm:cxn modelId="{C3D88D7C-18D5-4200-A543-F8BD3D752277}" type="presParOf" srcId="{825FB12F-A905-4EB0-8ED9-CD8622517DB1}" destId="{2B842377-C45F-4417-BB45-56725F7B6C8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DF8C4-7244-46B5-80C9-D35D40465C21}">
      <dsp:nvSpPr>
        <dsp:cNvPr id="0" name=""/>
        <dsp:cNvSpPr/>
      </dsp:nvSpPr>
      <dsp:spPr>
        <a:xfrm>
          <a:off x="-3898112" y="-337007"/>
          <a:ext cx="4645753" cy="4645753"/>
        </a:xfrm>
        <a:prstGeom prst="blockArc">
          <a:avLst>
            <a:gd name="adj1" fmla="val 18900000"/>
            <a:gd name="adj2" fmla="val 2700000"/>
            <a:gd name="adj3" fmla="val 46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E45B7-3D75-4583-9263-0E56D1227044}">
      <dsp:nvSpPr>
        <dsp:cNvPr id="0" name=""/>
        <dsp:cNvSpPr/>
      </dsp:nvSpPr>
      <dsp:spPr>
        <a:xfrm>
          <a:off x="279738" y="181604"/>
          <a:ext cx="7179207"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b="1" kern="1200" dirty="0">
              <a:latin typeface="Times New Roman" panose="02020603050405020304" pitchFamily="18" charset="0"/>
              <a:cs typeface="Times New Roman" panose="02020603050405020304" pitchFamily="18" charset="0"/>
            </a:rPr>
            <a:t>La Capitainerie :</a:t>
          </a:r>
        </a:p>
      </dsp:txBody>
      <dsp:txXfrm>
        <a:off x="279738" y="181604"/>
        <a:ext cx="7179207" cy="363071"/>
      </dsp:txXfrm>
    </dsp:sp>
    <dsp:sp modelId="{535E2144-73E2-45D7-8F5B-8D6AF70DAC9E}">
      <dsp:nvSpPr>
        <dsp:cNvPr id="0" name=""/>
        <dsp:cNvSpPr/>
      </dsp:nvSpPr>
      <dsp:spPr>
        <a:xfrm>
          <a:off x="52818" y="136220"/>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CC99B-6DC9-487E-80FA-C6564EB6D645}">
      <dsp:nvSpPr>
        <dsp:cNvPr id="0" name=""/>
        <dsp:cNvSpPr/>
      </dsp:nvSpPr>
      <dsp:spPr>
        <a:xfrm>
          <a:off x="578389" y="726142"/>
          <a:ext cx="6880556"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Times New Roman" panose="02020603050405020304" pitchFamily="18" charset="0"/>
              <a:cs typeface="Times New Roman" panose="02020603050405020304" pitchFamily="18" charset="0"/>
            </a:rPr>
            <a:t>Diffuse les avis de vents forts</a:t>
          </a:r>
        </a:p>
      </dsp:txBody>
      <dsp:txXfrm>
        <a:off x="578389" y="726142"/>
        <a:ext cx="6880556" cy="363071"/>
      </dsp:txXfrm>
    </dsp:sp>
    <dsp:sp modelId="{187BFD35-5C25-44AA-9788-0F5409C12D02}">
      <dsp:nvSpPr>
        <dsp:cNvPr id="0" name=""/>
        <dsp:cNvSpPr/>
      </dsp:nvSpPr>
      <dsp:spPr>
        <a:xfrm>
          <a:off x="351469" y="680758"/>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6F182-32BF-4C00-BC29-B4A4754B956D}">
      <dsp:nvSpPr>
        <dsp:cNvPr id="0" name=""/>
        <dsp:cNvSpPr/>
      </dsp:nvSpPr>
      <dsp:spPr>
        <a:xfrm>
          <a:off x="714954" y="1270680"/>
          <a:ext cx="6743990"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Times New Roman" panose="02020603050405020304" pitchFamily="18" charset="0"/>
              <a:cs typeface="Times New Roman" panose="02020603050405020304" pitchFamily="18" charset="0"/>
            </a:rPr>
            <a:t>Effectue les rondes d’amarrage</a:t>
          </a:r>
        </a:p>
      </dsp:txBody>
      <dsp:txXfrm>
        <a:off x="714954" y="1270680"/>
        <a:ext cx="6743990" cy="363071"/>
      </dsp:txXfrm>
    </dsp:sp>
    <dsp:sp modelId="{837B5001-8FED-4AE8-AA0F-5F67ED03C660}">
      <dsp:nvSpPr>
        <dsp:cNvPr id="0" name=""/>
        <dsp:cNvSpPr/>
      </dsp:nvSpPr>
      <dsp:spPr>
        <a:xfrm>
          <a:off x="488035" y="1225296"/>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A0EF1-1DC0-4919-8892-5FC912D3C269}">
      <dsp:nvSpPr>
        <dsp:cNvPr id="0" name=""/>
        <dsp:cNvSpPr/>
      </dsp:nvSpPr>
      <dsp:spPr>
        <a:xfrm>
          <a:off x="714954" y="1814873"/>
          <a:ext cx="6743990"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Times New Roman" panose="02020603050405020304" pitchFamily="18" charset="0"/>
              <a:cs typeface="Times New Roman" panose="02020603050405020304" pitchFamily="18" charset="0"/>
            </a:rPr>
            <a:t>Fait éventuellement déhaler les navires sensibles</a:t>
          </a:r>
        </a:p>
      </dsp:txBody>
      <dsp:txXfrm>
        <a:off x="714954" y="1814873"/>
        <a:ext cx="6743990" cy="363071"/>
      </dsp:txXfrm>
    </dsp:sp>
    <dsp:sp modelId="{82723D2D-E2D8-46AF-A41C-C3A9EE79AAE9}">
      <dsp:nvSpPr>
        <dsp:cNvPr id="0" name=""/>
        <dsp:cNvSpPr/>
      </dsp:nvSpPr>
      <dsp:spPr>
        <a:xfrm>
          <a:off x="488035" y="1769490"/>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27A59-87B0-4C17-8338-38BB8323C15C}">
      <dsp:nvSpPr>
        <dsp:cNvPr id="0" name=""/>
        <dsp:cNvSpPr/>
      </dsp:nvSpPr>
      <dsp:spPr>
        <a:xfrm>
          <a:off x="578389" y="2359411"/>
          <a:ext cx="6880556"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Times New Roman" panose="02020603050405020304" pitchFamily="18" charset="0"/>
              <a:cs typeface="Times New Roman" panose="02020603050405020304" pitchFamily="18" charset="0"/>
            </a:rPr>
            <a:t>Peut interdire l’accès au port pour raison de sécurité</a:t>
          </a:r>
        </a:p>
      </dsp:txBody>
      <dsp:txXfrm>
        <a:off x="578389" y="2359411"/>
        <a:ext cx="6880556" cy="363071"/>
      </dsp:txXfrm>
    </dsp:sp>
    <dsp:sp modelId="{42656EE6-C08A-4257-BC54-DBBC5C2E65C0}">
      <dsp:nvSpPr>
        <dsp:cNvPr id="0" name=""/>
        <dsp:cNvSpPr/>
      </dsp:nvSpPr>
      <dsp:spPr>
        <a:xfrm>
          <a:off x="351469" y="2314028"/>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B3EFE-7FBE-4265-89AE-CAFDEB1F21DB}">
      <dsp:nvSpPr>
        <dsp:cNvPr id="0" name=""/>
        <dsp:cNvSpPr/>
      </dsp:nvSpPr>
      <dsp:spPr>
        <a:xfrm>
          <a:off x="279738" y="2903950"/>
          <a:ext cx="7179207" cy="3630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18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latin typeface="Times New Roman" panose="02020603050405020304" pitchFamily="18" charset="0"/>
              <a:cs typeface="Times New Roman" panose="02020603050405020304" pitchFamily="18" charset="0"/>
            </a:rPr>
            <a:t>Modifie le placement et informe tous les services</a:t>
          </a:r>
        </a:p>
      </dsp:txBody>
      <dsp:txXfrm>
        <a:off x="279738" y="2903950"/>
        <a:ext cx="7179207" cy="363071"/>
      </dsp:txXfrm>
    </dsp:sp>
    <dsp:sp modelId="{38ADA0EA-9BDC-41FE-8AD6-D75DC187AF73}">
      <dsp:nvSpPr>
        <dsp:cNvPr id="0" name=""/>
        <dsp:cNvSpPr/>
      </dsp:nvSpPr>
      <dsp:spPr>
        <a:xfrm>
          <a:off x="52818" y="2858566"/>
          <a:ext cx="453839" cy="45383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289FE-3A1D-47B9-BC51-CEFC6E358D5A}">
      <dsp:nvSpPr>
        <dsp:cNvPr id="0" name=""/>
        <dsp:cNvSpPr/>
      </dsp:nvSpPr>
      <dsp:spPr>
        <a:xfrm>
          <a:off x="1646994" y="0"/>
          <a:ext cx="5216836" cy="5216836"/>
        </a:xfrm>
        <a:prstGeom prst="triangl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CC53F5-FBC3-40E5-886D-7351916B909F}">
      <dsp:nvSpPr>
        <dsp:cNvPr id="0" name=""/>
        <dsp:cNvSpPr/>
      </dsp:nvSpPr>
      <dsp:spPr>
        <a:xfrm>
          <a:off x="4255413" y="522193"/>
          <a:ext cx="3390944" cy="92721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ea typeface="Batang" panose="02030600000101010101" pitchFamily="18" charset="-127"/>
              <a:cs typeface="Times New Roman" panose="02020603050405020304" pitchFamily="18" charset="0"/>
            </a:rPr>
            <a:t>Les grands ports maritimes et fluvio-maritimes relevant de l’Etat </a:t>
          </a:r>
        </a:p>
      </dsp:txBody>
      <dsp:txXfrm>
        <a:off x="4300676" y="567456"/>
        <a:ext cx="3300418" cy="836685"/>
      </dsp:txXfrm>
    </dsp:sp>
    <dsp:sp modelId="{7E10D59B-64FC-45FE-BAC5-43045449D7AF}">
      <dsp:nvSpPr>
        <dsp:cNvPr id="0" name=""/>
        <dsp:cNvSpPr/>
      </dsp:nvSpPr>
      <dsp:spPr>
        <a:xfrm>
          <a:off x="4255413" y="1565305"/>
          <a:ext cx="3390944" cy="92721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Les ports maritimes autonomes, relevant de l’Etat</a:t>
          </a:r>
        </a:p>
      </dsp:txBody>
      <dsp:txXfrm>
        <a:off x="4300676" y="1610568"/>
        <a:ext cx="3300418" cy="836685"/>
      </dsp:txXfrm>
    </dsp:sp>
    <dsp:sp modelId="{5528DC4B-B6BA-4C0B-B437-A51F18D4762D}">
      <dsp:nvSpPr>
        <dsp:cNvPr id="0" name=""/>
        <dsp:cNvSpPr/>
      </dsp:nvSpPr>
      <dsp:spPr>
        <a:xfrm>
          <a:off x="4255413" y="2608418"/>
          <a:ext cx="3390944" cy="92721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Les ports maritimes relevant des collectivités territoriales et de leurs groupements</a:t>
          </a:r>
        </a:p>
      </dsp:txBody>
      <dsp:txXfrm>
        <a:off x="4300676" y="2653681"/>
        <a:ext cx="3300418" cy="836685"/>
      </dsp:txXfrm>
    </dsp:sp>
    <dsp:sp modelId="{AAF81A14-2508-425E-96BC-A7E0E5B6DCF1}">
      <dsp:nvSpPr>
        <dsp:cNvPr id="0" name=""/>
        <dsp:cNvSpPr/>
      </dsp:nvSpPr>
      <dsp:spPr>
        <a:xfrm>
          <a:off x="4255413" y="3651531"/>
          <a:ext cx="3390944" cy="927211"/>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Times New Roman" panose="02020603050405020304" pitchFamily="18" charset="0"/>
              <a:cs typeface="Times New Roman" panose="02020603050405020304" pitchFamily="18" charset="0"/>
            </a:rPr>
            <a:t> Le port de Port-Cros relevant pour son aménagement, son entretien et sa gestion de l'Etablissement public du parc national de Port-Cros</a:t>
          </a:r>
        </a:p>
      </dsp:txBody>
      <dsp:txXfrm>
        <a:off x="4300676" y="3696794"/>
        <a:ext cx="3300418" cy="836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75325-18EC-440A-920C-8CA90042A3BA}">
      <dsp:nvSpPr>
        <dsp:cNvPr id="0" name=""/>
        <dsp:cNvSpPr/>
      </dsp:nvSpPr>
      <dsp:spPr>
        <a:xfrm>
          <a:off x="2229" y="368239"/>
          <a:ext cx="2875183" cy="427017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L'administration des ports maritimes de commerce, dont l'importance le justifie, est confiée à des établissements publics de l'Etat, dénommés ports autonomes, créés par décret en Conseil d'Etat.</a:t>
          </a:r>
        </a:p>
        <a:p>
          <a:pPr marL="0" lvl="0" indent="0" algn="l" defTabSz="622300">
            <a:lnSpc>
              <a:spcPct val="90000"/>
            </a:lnSpc>
            <a:spcBef>
              <a:spcPct val="0"/>
            </a:spcBef>
            <a:spcAft>
              <a:spcPct val="35000"/>
            </a:spcAft>
            <a:buNone/>
          </a:pPr>
          <a:br>
            <a:rPr lang="fr-FR" sz="1400" kern="1200" dirty="0">
              <a:latin typeface="Times New Roman" panose="02020603050405020304" pitchFamily="18" charset="0"/>
              <a:cs typeface="Times New Roman" panose="02020603050405020304" pitchFamily="18" charset="0"/>
            </a:rPr>
          </a:br>
          <a:r>
            <a:rPr lang="fr-FR" sz="1400" kern="1200" dirty="0">
              <a:latin typeface="Times New Roman" panose="02020603050405020304" pitchFamily="18" charset="0"/>
              <a:cs typeface="Times New Roman" panose="02020603050405020304" pitchFamily="18" charset="0"/>
            </a:rPr>
            <a:t>Dans le cadre de la politique générale établie par le Gouvernement, chacun de ces établissements publics a pour objet d'assurer la gestion d'un port ou d'un groupement de ports.</a:t>
          </a:r>
        </a:p>
      </dsp:txBody>
      <dsp:txXfrm>
        <a:off x="86440" y="452450"/>
        <a:ext cx="2706761" cy="4101754"/>
      </dsp:txXfrm>
    </dsp:sp>
    <dsp:sp modelId="{96F35693-EFB8-4489-AD32-FB6F939E1C70}">
      <dsp:nvSpPr>
        <dsp:cNvPr id="0" name=""/>
        <dsp:cNvSpPr/>
      </dsp:nvSpPr>
      <dsp:spPr>
        <a:xfrm>
          <a:off x="289747" y="4638415"/>
          <a:ext cx="287518" cy="595608"/>
        </a:xfrm>
        <a:custGeom>
          <a:avLst/>
          <a:gdLst/>
          <a:ahLst/>
          <a:cxnLst/>
          <a:rect l="0" t="0" r="0" b="0"/>
          <a:pathLst>
            <a:path>
              <a:moveTo>
                <a:pt x="0" y="0"/>
              </a:moveTo>
              <a:lnTo>
                <a:pt x="0" y="595608"/>
              </a:lnTo>
              <a:lnTo>
                <a:pt x="287518" y="595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6CE4B-2509-40FD-A885-A88B5B512BA3}">
      <dsp:nvSpPr>
        <dsp:cNvPr id="0" name=""/>
        <dsp:cNvSpPr/>
      </dsp:nvSpPr>
      <dsp:spPr>
        <a:xfrm>
          <a:off x="577266" y="4971534"/>
          <a:ext cx="2002653" cy="52498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Article L5313-1 CT </a:t>
          </a:r>
        </a:p>
      </dsp:txBody>
      <dsp:txXfrm>
        <a:off x="592642" y="4986910"/>
        <a:ext cx="1971901" cy="494229"/>
      </dsp:txXfrm>
    </dsp:sp>
    <dsp:sp modelId="{5DC4097C-60F2-4192-96E6-409BE23255AF}">
      <dsp:nvSpPr>
        <dsp:cNvPr id="0" name=""/>
        <dsp:cNvSpPr/>
      </dsp:nvSpPr>
      <dsp:spPr>
        <a:xfrm>
          <a:off x="3543649" y="368239"/>
          <a:ext cx="4825951" cy="485991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Le port autonome est chargé, à l'intérieur de sa circonscription, des travaux d'extension, d'amélioration, de renouvellement, ainsi que de l'exploitation et de l'entretien du port et de ses dépendances.</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Il assure la gestion du domaine immobilier qui lui est affecté. </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Il est chargé de la police du port et de ses dépendances prévues par les dispositions du titre III.</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Il peut être autorisé à créer et à aménager des zones industrielles portuaires ou à participer à une telle création ou à un tel aménagement.</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En matière de domanialité et de travaux publics, le port autonome a les mêmes droits et obligations que l'Etat.</a:t>
          </a:r>
        </a:p>
      </dsp:txBody>
      <dsp:txXfrm>
        <a:off x="3684996" y="509586"/>
        <a:ext cx="4543257" cy="4577221"/>
      </dsp:txXfrm>
    </dsp:sp>
    <dsp:sp modelId="{F56A1D51-FCA8-480B-8557-54E5D47F590F}">
      <dsp:nvSpPr>
        <dsp:cNvPr id="0" name=""/>
        <dsp:cNvSpPr/>
      </dsp:nvSpPr>
      <dsp:spPr>
        <a:xfrm>
          <a:off x="4026244" y="5228155"/>
          <a:ext cx="482595" cy="598007"/>
        </a:xfrm>
        <a:custGeom>
          <a:avLst/>
          <a:gdLst/>
          <a:ahLst/>
          <a:cxnLst/>
          <a:rect l="0" t="0" r="0" b="0"/>
          <a:pathLst>
            <a:path>
              <a:moveTo>
                <a:pt x="0" y="0"/>
              </a:moveTo>
              <a:lnTo>
                <a:pt x="0" y="598007"/>
              </a:lnTo>
              <a:lnTo>
                <a:pt x="482595" y="5980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2BD16-1154-4671-99D9-5D54776A3CED}">
      <dsp:nvSpPr>
        <dsp:cNvPr id="0" name=""/>
        <dsp:cNvSpPr/>
      </dsp:nvSpPr>
      <dsp:spPr>
        <a:xfrm>
          <a:off x="4508839" y="5561273"/>
          <a:ext cx="1836531" cy="52977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Article L5313-2 CT</a:t>
          </a:r>
        </a:p>
      </dsp:txBody>
      <dsp:txXfrm>
        <a:off x="4524356" y="5576790"/>
        <a:ext cx="1805497" cy="498743"/>
      </dsp:txXfrm>
    </dsp:sp>
    <dsp:sp modelId="{7583A677-AE44-4263-8239-25984941590E}">
      <dsp:nvSpPr>
        <dsp:cNvPr id="0" name=""/>
        <dsp:cNvSpPr/>
      </dsp:nvSpPr>
      <dsp:spPr>
        <a:xfrm>
          <a:off x="9033758" y="1880703"/>
          <a:ext cx="2788173" cy="326250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La circonscription du port est, après enquête, déterminée par décret en Conseil d'Etat. </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La circonscription comprend les accès maritimes dans la limite fixée par le même décret.</a:t>
          </a:r>
        </a:p>
        <a:p>
          <a:pPr marL="0" lvl="0" indent="0" algn="l" defTabSz="622300">
            <a:lnSpc>
              <a:spcPct val="90000"/>
            </a:lnSpc>
            <a:spcBef>
              <a:spcPct val="0"/>
            </a:spcBef>
            <a:spcAft>
              <a:spcPct val="35000"/>
            </a:spcAft>
            <a:buNone/>
          </a:pPr>
          <a:endParaRPr lang="fr-FR" sz="1400" kern="1200" dirty="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r>
            <a:rPr lang="fr-FR" sz="1400" kern="1200" dirty="0">
              <a:latin typeface="Times New Roman" panose="02020603050405020304" pitchFamily="18" charset="0"/>
              <a:cs typeface="Times New Roman" panose="02020603050405020304" pitchFamily="18" charset="0"/>
            </a:rPr>
            <a:t>Elle peut englober des ports desservis par ces accès maritimes</a:t>
          </a:r>
        </a:p>
      </dsp:txBody>
      <dsp:txXfrm>
        <a:off x="9115421" y="1962366"/>
        <a:ext cx="2624847" cy="3099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B437-A847-4AD9-9471-4D94CE99F4F1}">
      <dsp:nvSpPr>
        <dsp:cNvPr id="0" name=""/>
        <dsp:cNvSpPr/>
      </dsp:nvSpPr>
      <dsp:spPr>
        <a:xfrm rot="16200000">
          <a:off x="-483636" y="483636"/>
          <a:ext cx="5787315" cy="4820042"/>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Pilotage</a:t>
          </a:r>
        </a:p>
        <a:p>
          <a:pPr marL="0" lvl="0" indent="0" algn="l" defTabSz="889000">
            <a:lnSpc>
              <a:spcPct val="90000"/>
            </a:lnSpc>
            <a:spcBef>
              <a:spcPct val="0"/>
            </a:spcBef>
            <a:spcAft>
              <a:spcPct val="35000"/>
            </a:spcAft>
            <a:buNone/>
          </a:pPr>
          <a:r>
            <a:rPr lang="fr-FR" sz="1200" b="0" kern="1200" dirty="0">
              <a:latin typeface="Times New Roman" panose="02020603050405020304" pitchFamily="18" charset="0"/>
              <a:cs typeface="Times New Roman" panose="02020603050405020304" pitchFamily="18" charset="0"/>
            </a:rPr>
            <a:t>Les pilotes sont des agents d'un service public du pilotage. Ils exercent des prérogatives publiques et contribuent à la protection des intérêts généraux de l'Etat. </a:t>
          </a:r>
        </a:p>
        <a:p>
          <a:pPr marL="0" lvl="0" indent="0" algn="l" defTabSz="889000">
            <a:lnSpc>
              <a:spcPct val="90000"/>
            </a:lnSpc>
            <a:spcBef>
              <a:spcPct val="0"/>
            </a:spcBef>
            <a:spcAft>
              <a:spcPct val="35000"/>
            </a:spcAft>
            <a:buNone/>
          </a:pPr>
          <a:endParaRPr lang="fr-FR" sz="1200" b="0" kern="1200" dirty="0">
            <a:latin typeface="Times New Roman" panose="02020603050405020304" pitchFamily="18" charset="0"/>
            <a:cs typeface="Times New Roman" panose="02020603050405020304" pitchFamily="18" charset="0"/>
          </a:endParaRPr>
        </a:p>
        <a:p>
          <a:pPr marL="0" lvl="0" indent="0" algn="l" defTabSz="889000">
            <a:lnSpc>
              <a:spcPct val="90000"/>
            </a:lnSpc>
            <a:spcBef>
              <a:spcPct val="0"/>
            </a:spcBef>
            <a:spcAft>
              <a:spcPct val="35000"/>
            </a:spcAft>
            <a:buNone/>
          </a:pPr>
          <a:r>
            <a:rPr lang="fr-FR" sz="1200" b="0" kern="1200" dirty="0">
              <a:latin typeface="Times New Roman" panose="02020603050405020304" pitchFamily="18" charset="0"/>
              <a:cs typeface="Times New Roman" panose="02020603050405020304" pitchFamily="18" charset="0"/>
            </a:rPr>
            <a:t>Le pilote doit :</a:t>
          </a:r>
        </a:p>
        <a:p>
          <a:pPr marL="114300" lvl="1"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être gestionnaire du risque mesuré</a:t>
          </a:r>
        </a:p>
        <a:p>
          <a:pPr marL="114300" lvl="1"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éviter de mettre le navire en situation dangereuse</a:t>
          </a:r>
        </a:p>
        <a:p>
          <a:pPr marL="114300" lvl="1"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permettre un écoulement rapide du trafic dans des conditions optimales de sécurité.</a:t>
          </a:r>
          <a:br>
            <a:rPr lang="fr-FR" sz="1200" b="0" kern="1200" dirty="0">
              <a:latin typeface="Times New Roman" panose="02020603050405020304" pitchFamily="18" charset="0"/>
              <a:cs typeface="Times New Roman" panose="02020603050405020304" pitchFamily="18" charset="0"/>
            </a:rPr>
          </a:br>
          <a:endParaRPr lang="fr-FR" sz="1200" b="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FontTx/>
            <a:buNone/>
          </a:pPr>
          <a:r>
            <a:rPr lang="fr-FR" sz="1200" b="0" kern="1200" dirty="0">
              <a:latin typeface="Times New Roman" panose="02020603050405020304" pitchFamily="18" charset="0"/>
              <a:cs typeface="Times New Roman" panose="02020603050405020304" pitchFamily="18" charset="0"/>
            </a:rPr>
            <a:t>Mission de service public du pilote :</a:t>
          </a:r>
        </a:p>
        <a:p>
          <a:pPr marL="228600" lvl="2"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Le compte rendu d'anomalies : RISAP ( Report Information System Among Pilots )</a:t>
          </a:r>
        </a:p>
        <a:p>
          <a:pPr marL="228600" lvl="2"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Le sauvetage en mer : Embarcations et connaissance à la disposition du CROSS</a:t>
          </a:r>
        </a:p>
        <a:p>
          <a:pPr marL="228600" lvl="2"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L'expertise nautique : transfert de l’équipe d'intervention demandé par le préfet</a:t>
          </a:r>
        </a:p>
        <a:p>
          <a:pPr marL="228600" lvl="2"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Le choix des lieux de refuge : Sa connaissance du littoral est à la disposition de l'état.</a:t>
          </a:r>
        </a:p>
      </dsp:txBody>
      <dsp:txXfrm rot="5400000">
        <a:off x="1" y="1157462"/>
        <a:ext cx="4820042" cy="3472389"/>
      </dsp:txXfrm>
    </dsp:sp>
    <dsp:sp modelId="{C5539325-AF11-4397-9556-E45952DCF2F5}">
      <dsp:nvSpPr>
        <dsp:cNvPr id="0" name=""/>
        <dsp:cNvSpPr/>
      </dsp:nvSpPr>
      <dsp:spPr>
        <a:xfrm rot="16200000">
          <a:off x="3813540" y="1371921"/>
          <a:ext cx="5787315" cy="30434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Remorquage</a:t>
          </a:r>
        </a:p>
        <a:p>
          <a:pPr marL="0" lvl="0" indent="0" algn="l" defTabSz="889000">
            <a:lnSpc>
              <a:spcPct val="90000"/>
            </a:lnSpc>
            <a:spcBef>
              <a:spcPct val="0"/>
            </a:spcBef>
            <a:spcAft>
              <a:spcPct val="35000"/>
            </a:spcAft>
            <a:buNone/>
          </a:pPr>
          <a:br>
            <a:rPr lang="fr-FR" sz="1200" kern="1200" dirty="0">
              <a:latin typeface="Times New Roman" panose="02020603050405020304" pitchFamily="18" charset="0"/>
              <a:cs typeface="Times New Roman" panose="02020603050405020304" pitchFamily="18" charset="0"/>
            </a:rPr>
          </a:br>
          <a:r>
            <a:rPr lang="fr-FR" sz="1400" kern="1200" dirty="0">
              <a:latin typeface="Times New Roman" panose="02020603050405020304" pitchFamily="18" charset="0"/>
              <a:cs typeface="Times New Roman" panose="02020603050405020304" pitchFamily="18" charset="0"/>
            </a:rPr>
            <a:t>Responsabilité :</a:t>
          </a:r>
        </a:p>
        <a:p>
          <a:pPr marL="0" lvl="0" indent="0" algn="l" defTabSz="889000">
            <a:lnSpc>
              <a:spcPct val="90000"/>
            </a:lnSpc>
            <a:spcBef>
              <a:spcPct val="0"/>
            </a:spcBef>
            <a:spcAft>
              <a:spcPct val="35000"/>
            </a:spcAft>
            <a:buNone/>
          </a:pPr>
          <a:endParaRPr lang="fr-FR" sz="1200" b="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Pour les opérations portuaires, les opérations de remorquage sont sous la responsabilité du commandant du navire assisté.</a:t>
          </a:r>
        </a:p>
        <a:p>
          <a:pPr marL="114300" lvl="1" indent="-114300" algn="l" defTabSz="533400">
            <a:lnSpc>
              <a:spcPct val="90000"/>
            </a:lnSpc>
            <a:spcBef>
              <a:spcPct val="0"/>
            </a:spcBef>
            <a:spcAft>
              <a:spcPct val="15000"/>
            </a:spcAft>
            <a:buChar char="•"/>
          </a:pPr>
          <a:r>
            <a:rPr lang="fr-FR" sz="1200" b="0" kern="1200" dirty="0">
              <a:latin typeface="Times New Roman" panose="02020603050405020304" pitchFamily="18" charset="0"/>
              <a:cs typeface="Times New Roman" panose="02020603050405020304" pitchFamily="18" charset="0"/>
            </a:rPr>
            <a:t>Pour les opérations hauturières, les opérations de remorquage sont sous la responsabilité du commandant du remorqueur qui dirige l’opération.</a:t>
          </a:r>
          <a:br>
            <a:rPr lang="fr-FR" sz="1200" b="0" kern="1200" dirty="0">
              <a:latin typeface="Times New Roman" panose="02020603050405020304" pitchFamily="18" charset="0"/>
              <a:cs typeface="Times New Roman" panose="02020603050405020304" pitchFamily="18" charset="0"/>
            </a:rPr>
          </a:br>
          <a:br>
            <a:rPr lang="fr-FR" sz="1200" b="0" kern="1200" dirty="0">
              <a:latin typeface="Times New Roman" panose="02020603050405020304" pitchFamily="18" charset="0"/>
              <a:cs typeface="Times New Roman" panose="02020603050405020304" pitchFamily="18" charset="0"/>
            </a:rPr>
          </a:br>
          <a:br>
            <a:rPr lang="fr-FR" sz="1200" b="0" kern="1200" dirty="0">
              <a:latin typeface="Times New Roman" panose="02020603050405020304" pitchFamily="18" charset="0"/>
              <a:cs typeface="Times New Roman" panose="02020603050405020304" pitchFamily="18" charset="0"/>
            </a:rPr>
          </a:br>
          <a:r>
            <a:rPr lang="fr-FR" sz="1200" b="0" kern="1200" dirty="0">
              <a:latin typeface="Times New Roman" panose="02020603050405020304" pitchFamily="18" charset="0"/>
              <a:cs typeface="Times New Roman" panose="02020603050405020304" pitchFamily="18" charset="0"/>
            </a:rPr>
            <a:t>L’assistance ne peut pas être confondue avec un contrat de remorquage.</a:t>
          </a:r>
        </a:p>
        <a:p>
          <a:pPr marL="114300" lvl="1" indent="-114300" algn="l" defTabSz="533400">
            <a:lnSpc>
              <a:spcPct val="90000"/>
            </a:lnSpc>
            <a:spcBef>
              <a:spcPct val="0"/>
            </a:spcBef>
            <a:spcAft>
              <a:spcPct val="15000"/>
            </a:spcAft>
            <a:buChar char="•"/>
          </a:pPr>
          <a:endParaRPr lang="fr-FR" sz="1200" kern="1200" dirty="0">
            <a:latin typeface="Times New Roman" panose="02020603050405020304" pitchFamily="18" charset="0"/>
            <a:cs typeface="Times New Roman" panose="02020603050405020304" pitchFamily="18" charset="0"/>
          </a:endParaRPr>
        </a:p>
      </dsp:txBody>
      <dsp:txXfrm rot="5400000">
        <a:off x="5185462" y="1157462"/>
        <a:ext cx="3043471" cy="3472389"/>
      </dsp:txXfrm>
    </dsp:sp>
    <dsp:sp modelId="{3AF37664-3E47-4F83-907E-DB8C3D5BBCDB}">
      <dsp:nvSpPr>
        <dsp:cNvPr id="0" name=""/>
        <dsp:cNvSpPr/>
      </dsp:nvSpPr>
      <dsp:spPr>
        <a:xfrm rot="16200000">
          <a:off x="6833358" y="1760995"/>
          <a:ext cx="5787315" cy="226532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Lamanage</a:t>
          </a:r>
        </a:p>
        <a:p>
          <a:pPr marL="228600" lvl="1" indent="-228600" algn="l" defTabSz="977900">
            <a:lnSpc>
              <a:spcPct val="90000"/>
            </a:lnSpc>
            <a:spcBef>
              <a:spcPct val="0"/>
            </a:spcBef>
            <a:spcAft>
              <a:spcPct val="15000"/>
            </a:spcAft>
            <a:buChar char="•"/>
          </a:pPr>
          <a:endParaRPr lang="fr-FR" sz="2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fr-FR" sz="1200" kern="1200" dirty="0">
              <a:latin typeface="Times New Roman" panose="02020603050405020304" pitchFamily="18" charset="0"/>
              <a:cs typeface="Times New Roman" panose="02020603050405020304" pitchFamily="18" charset="0"/>
            </a:rPr>
            <a:t>Les lamaneurs assurent l'amarrage et le largage des amarres des navires à quai.</a:t>
          </a:r>
        </a:p>
        <a:p>
          <a:pPr marL="228600" lvl="1" indent="-228600" algn="l" defTabSz="977900">
            <a:lnSpc>
              <a:spcPct val="90000"/>
            </a:lnSpc>
            <a:spcBef>
              <a:spcPct val="0"/>
            </a:spcBef>
            <a:spcAft>
              <a:spcPct val="15000"/>
            </a:spcAft>
            <a:buChar char="•"/>
          </a:pPr>
          <a:endParaRPr lang="fr-FR" sz="2200" kern="1200" dirty="0">
            <a:latin typeface="Times New Roman" panose="02020603050405020304" pitchFamily="18" charset="0"/>
            <a:cs typeface="Times New Roman" panose="02020603050405020304" pitchFamily="18" charset="0"/>
          </a:endParaRPr>
        </a:p>
      </dsp:txBody>
      <dsp:txXfrm rot="5400000">
        <a:off x="8594354" y="1157462"/>
        <a:ext cx="2265323" cy="3472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B22AB-15F8-4A1E-9E1B-F3E73154DF4E}">
      <dsp:nvSpPr>
        <dsp:cNvPr id="0" name=""/>
        <dsp:cNvSpPr/>
      </dsp:nvSpPr>
      <dsp:spPr>
        <a:xfrm rot="5400000">
          <a:off x="-328658" y="637395"/>
          <a:ext cx="2191056" cy="1533739"/>
        </a:xfrm>
        <a:prstGeom prst="chevron">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fr-FR" sz="4300" kern="1200" dirty="0"/>
        </a:p>
      </dsp:txBody>
      <dsp:txXfrm rot="-5400000">
        <a:off x="1" y="1075607"/>
        <a:ext cx="1533739" cy="657317"/>
      </dsp:txXfrm>
    </dsp:sp>
    <dsp:sp modelId="{653BF255-F4DD-411C-A9BB-6CA3267A3B93}">
      <dsp:nvSpPr>
        <dsp:cNvPr id="0" name=""/>
        <dsp:cNvSpPr/>
      </dsp:nvSpPr>
      <dsp:spPr>
        <a:xfrm rot="5400000">
          <a:off x="5334129" y="-3537407"/>
          <a:ext cx="1480783" cy="909866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latin typeface="Times New Roman" panose="02020603050405020304" pitchFamily="18" charset="0"/>
              <a:cs typeface="Times New Roman" panose="02020603050405020304" pitchFamily="18" charset="0"/>
            </a:rPr>
            <a:t>Depuis 2015, tous les documents doivent être transmis en voie dématérialisée via le guichet unique GUMP ou VIGIEsip.</a:t>
          </a:r>
        </a:p>
        <a:p>
          <a:pPr marL="171450" lvl="1" indent="-171450" algn="l" defTabSz="711200">
            <a:lnSpc>
              <a:spcPct val="90000"/>
            </a:lnSpc>
            <a:spcBef>
              <a:spcPct val="0"/>
            </a:spcBef>
            <a:spcAft>
              <a:spcPct val="15000"/>
            </a:spcAft>
            <a:buChar char="•"/>
          </a:pPr>
          <a:endParaRPr lang="fr-FR"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fr-FR" sz="1600" kern="1200" dirty="0">
              <a:latin typeface="Times New Roman" panose="02020603050405020304" pitchFamily="18" charset="0"/>
              <a:cs typeface="Times New Roman" panose="02020603050405020304" pitchFamily="18" charset="0"/>
            </a:rPr>
            <a:t>La Capitainerie est chargée de contrôler les documents d’escale pour y découvrir d'éventuelles anomalies pouvant avoir comme conséquence une interdiction d'entrer au port.</a:t>
          </a:r>
        </a:p>
        <a:p>
          <a:pPr marL="114300" lvl="1" indent="-114300" algn="l" defTabSz="533400">
            <a:lnSpc>
              <a:spcPct val="90000"/>
            </a:lnSpc>
            <a:spcBef>
              <a:spcPct val="0"/>
            </a:spcBef>
            <a:spcAft>
              <a:spcPct val="15000"/>
            </a:spcAft>
            <a:buChar char="•"/>
          </a:pPr>
          <a:endParaRPr lang="fr-FR" sz="1200" kern="1200" dirty="0">
            <a:latin typeface="Times New Roman" panose="02020603050405020304" pitchFamily="18" charset="0"/>
            <a:cs typeface="Times New Roman" panose="02020603050405020304" pitchFamily="18" charset="0"/>
          </a:endParaRPr>
        </a:p>
      </dsp:txBody>
      <dsp:txXfrm rot="-5400000">
        <a:off x="1525186" y="343822"/>
        <a:ext cx="9026383" cy="1336211"/>
      </dsp:txXfrm>
    </dsp:sp>
    <dsp:sp modelId="{5F74A52E-BAE6-4610-A519-74C314061B54}">
      <dsp:nvSpPr>
        <dsp:cNvPr id="0" name=""/>
        <dsp:cNvSpPr/>
      </dsp:nvSpPr>
      <dsp:spPr>
        <a:xfrm rot="5400000">
          <a:off x="-328658" y="2371577"/>
          <a:ext cx="2191056" cy="1533739"/>
        </a:xfrm>
        <a:prstGeom prst="chevron">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fr-FR" sz="4300" kern="1200" dirty="0"/>
        </a:p>
      </dsp:txBody>
      <dsp:txXfrm rot="-5400000">
        <a:off x="1" y="2809789"/>
        <a:ext cx="1533739" cy="657317"/>
      </dsp:txXfrm>
    </dsp:sp>
    <dsp:sp modelId="{29C2D60D-C1C8-4CB5-88F1-77D240515CD1}">
      <dsp:nvSpPr>
        <dsp:cNvPr id="0" name=""/>
        <dsp:cNvSpPr/>
      </dsp:nvSpPr>
      <dsp:spPr>
        <a:xfrm rot="5400000">
          <a:off x="5370980" y="-1823872"/>
          <a:ext cx="1424186" cy="909866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latin typeface="Times New Roman" panose="02020603050405020304" pitchFamily="18" charset="0"/>
              <a:cs typeface="Times New Roman" panose="02020603050405020304" pitchFamily="18" charset="0"/>
            </a:rPr>
            <a:t>Tous les travaux sur les navires ou dans le port qui peuvent influer sur la vie portuaire ou la sécurité des usagers sont soumis à autorisation de la Capitainerie.</a:t>
          </a:r>
        </a:p>
      </dsp:txBody>
      <dsp:txXfrm rot="-5400000">
        <a:off x="1533739" y="2082892"/>
        <a:ext cx="9029146" cy="1285140"/>
      </dsp:txXfrm>
    </dsp:sp>
    <dsp:sp modelId="{33A4F69E-0510-4785-B3F6-2AC91041F37A}">
      <dsp:nvSpPr>
        <dsp:cNvPr id="0" name=""/>
        <dsp:cNvSpPr/>
      </dsp:nvSpPr>
      <dsp:spPr>
        <a:xfrm rot="5400000">
          <a:off x="-328658" y="4096623"/>
          <a:ext cx="2191056" cy="1533739"/>
        </a:xfrm>
        <a:prstGeom prst="chevron">
          <a:avLst/>
        </a:prstGeom>
        <a:gradFill rotWithShape="1">
          <a:gsLst>
            <a:gs pos="0">
              <a:schemeClr val="accent1">
                <a:tint val="98000"/>
                <a:lumMod val="114000"/>
              </a:schemeClr>
            </a:gs>
            <a:gs pos="100000">
              <a:schemeClr val="accent1">
                <a:shade val="90000"/>
                <a:lumMod val="84000"/>
              </a:schemeClr>
            </a:gs>
          </a:gsLst>
          <a:lin ang="5400000" scaled="0"/>
        </a:gradFill>
        <a:ln w="9525" cap="rnd" cmpd="sng" algn="ctr">
          <a:solidFill>
            <a:schemeClr val="accent1"/>
          </a:solidFill>
          <a:prstDash val="solid"/>
        </a:ln>
        <a:effectLst>
          <a:outerShdw blurRad="38100" dist="25400" dir="5400000" rotWithShape="0">
            <a:srgbClr val="000000">
              <a:alpha val="4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fr-FR" sz="4300" kern="1200" dirty="0"/>
        </a:p>
      </dsp:txBody>
      <dsp:txXfrm rot="-5400000">
        <a:off x="1" y="4534835"/>
        <a:ext cx="1533739" cy="657317"/>
      </dsp:txXfrm>
    </dsp:sp>
    <dsp:sp modelId="{3FAB7424-FC52-43A5-A527-FF3509C4679B}">
      <dsp:nvSpPr>
        <dsp:cNvPr id="0" name=""/>
        <dsp:cNvSpPr/>
      </dsp:nvSpPr>
      <dsp:spPr>
        <a:xfrm rot="5400000">
          <a:off x="5370980" y="-52858"/>
          <a:ext cx="1424186" cy="9098669"/>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latin typeface="Times New Roman" panose="02020603050405020304" pitchFamily="18" charset="0"/>
              <a:cs typeface="Times New Roman" panose="02020603050405020304" pitchFamily="18" charset="0"/>
            </a:rPr>
            <a:t>Les données renseignées par les capitaines de navires et les capitaineries sont transmises par voie électronique au système national (trafic 2000), relayées au système communautaire Safety Net. Elles permettent une fois exploitées par Thetis de déterminer le profil de risque des navires et de sélectionner les navires à inspecter.</a:t>
          </a:r>
        </a:p>
      </dsp:txBody>
      <dsp:txXfrm rot="-5400000">
        <a:off x="1533739" y="3853906"/>
        <a:ext cx="9029146" cy="1285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DD94A-4B3B-4766-AC18-E3AB10CD07B2}">
      <dsp:nvSpPr>
        <dsp:cNvPr id="0" name=""/>
        <dsp:cNvSpPr/>
      </dsp:nvSpPr>
      <dsp:spPr>
        <a:xfrm>
          <a:off x="0" y="957"/>
          <a:ext cx="4433284" cy="443328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5CF3E-57DD-4979-9192-151384F2C0AA}">
      <dsp:nvSpPr>
        <dsp:cNvPr id="0" name=""/>
        <dsp:cNvSpPr/>
      </dsp:nvSpPr>
      <dsp:spPr>
        <a:xfrm>
          <a:off x="2216642" y="-18460"/>
          <a:ext cx="5172165" cy="447212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Times New Roman" panose="02020603050405020304" pitchFamily="18" charset="0"/>
              <a:cs typeface="Times New Roman" panose="02020603050405020304" pitchFamily="18" charset="0"/>
            </a:rPr>
            <a:t>Le règlement CE n° 725 / 2004 du Parlement européen et du Conseil en date du 31 mars 2004 relatif à l’amélioration de la sûreté des navires et des installations portuaires qui a fait entrer le code ISPS dans la législation communautaire.</a:t>
          </a:r>
        </a:p>
      </dsp:txBody>
      <dsp:txXfrm>
        <a:off x="2216642" y="-18460"/>
        <a:ext cx="5172165" cy="1341639"/>
      </dsp:txXfrm>
    </dsp:sp>
    <dsp:sp modelId="{3560E06C-A0CC-41C5-9E4D-EDDEE7C51AFE}">
      <dsp:nvSpPr>
        <dsp:cNvPr id="0" name=""/>
        <dsp:cNvSpPr/>
      </dsp:nvSpPr>
      <dsp:spPr>
        <a:xfrm>
          <a:off x="756836" y="853833"/>
          <a:ext cx="2881632" cy="288163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5982B-FB9E-4C75-9A01-4D727E0566D8}">
      <dsp:nvSpPr>
        <dsp:cNvPr id="0" name=""/>
        <dsp:cNvSpPr/>
      </dsp:nvSpPr>
      <dsp:spPr>
        <a:xfrm>
          <a:off x="2202263" y="1553566"/>
          <a:ext cx="5172165" cy="288163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Times New Roman" panose="02020603050405020304" pitchFamily="18" charset="0"/>
              <a:cs typeface="Times New Roman" panose="02020603050405020304" pitchFamily="18" charset="0"/>
            </a:rPr>
            <a:t>La directive n° 2005 / 65 CE du Parlement européen et du Conseil en date du 26 octobre 2005 qui a étendu aux ports, tout en l’adaptant, la démarche en matière de sûreté déjà suivie pour les installations portuaires dans le cadre du règlement CE 725 / 2004.</a:t>
          </a:r>
        </a:p>
      </dsp:txBody>
      <dsp:txXfrm>
        <a:off x="2202263" y="1553566"/>
        <a:ext cx="5172165" cy="1329983"/>
      </dsp:txXfrm>
    </dsp:sp>
    <dsp:sp modelId="{5461F02B-8432-472B-9866-15EE6EC95412}">
      <dsp:nvSpPr>
        <dsp:cNvPr id="0" name=""/>
        <dsp:cNvSpPr/>
      </dsp:nvSpPr>
      <dsp:spPr>
        <a:xfrm>
          <a:off x="1532658" y="2652882"/>
          <a:ext cx="1329984" cy="1329984"/>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A3F8E-2E00-49FA-B428-CFF6885DE68C}">
      <dsp:nvSpPr>
        <dsp:cNvPr id="0" name=""/>
        <dsp:cNvSpPr/>
      </dsp:nvSpPr>
      <dsp:spPr>
        <a:xfrm>
          <a:off x="2216642" y="2660929"/>
          <a:ext cx="5172165" cy="132998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Times New Roman" panose="02020603050405020304" pitchFamily="18" charset="0"/>
              <a:cs typeface="Times New Roman" panose="02020603050405020304" pitchFamily="18" charset="0"/>
            </a:rPr>
            <a:t>Le code des transports, notamment le chapitre II du titre III du livre III de sa cinquième partie (dispositions législatives et celles réglementaires modifiées en dernier lieu par le décret n° 2015-1756 du 24 décembre 2015 relatif à la sûreté des ports maritimes).</a:t>
          </a:r>
        </a:p>
        <a:p>
          <a:pPr marL="0" lvl="0" indent="0" algn="ctr" defTabSz="533400">
            <a:lnSpc>
              <a:spcPct val="90000"/>
            </a:lnSpc>
            <a:spcBef>
              <a:spcPct val="0"/>
            </a:spcBef>
            <a:spcAft>
              <a:spcPct val="35000"/>
            </a:spcAft>
            <a:buNone/>
          </a:pPr>
          <a:br>
            <a:rPr lang="fr-FR" sz="1200" kern="1200" dirty="0">
              <a:latin typeface="Times New Roman" panose="02020603050405020304" pitchFamily="18" charset="0"/>
              <a:cs typeface="Times New Roman" panose="02020603050405020304" pitchFamily="18" charset="0"/>
            </a:rPr>
          </a:br>
          <a:r>
            <a:rPr lang="fr-FR" sz="1200" kern="1200" dirty="0">
              <a:latin typeface="Times New Roman" panose="02020603050405020304" pitchFamily="18" charset="0"/>
              <a:cs typeface="Times New Roman" panose="02020603050405020304" pitchFamily="18" charset="0"/>
            </a:rPr>
            <a:t>Des arrêtés ministériels ou préfectoraux complètent le dispositif.</a:t>
          </a:r>
        </a:p>
      </dsp:txBody>
      <dsp:txXfrm>
        <a:off x="2216642" y="2660929"/>
        <a:ext cx="5172165" cy="1329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6E71E-F681-47AE-9B56-D5A3484B02C5}">
      <dsp:nvSpPr>
        <dsp:cNvPr id="0" name=""/>
        <dsp:cNvSpPr/>
      </dsp:nvSpPr>
      <dsp:spPr>
        <a:xfrm rot="5400000">
          <a:off x="4964318" y="-1823355"/>
          <a:ext cx="1125442"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Est mis en place par le préfet</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Contient : Premiers secours et sauvetage, Soins médicaux et entraide, Police et renseignements, Liaisons et transmissions, Transports et travaux.</a:t>
          </a:r>
        </a:p>
      </dsp:txBody>
      <dsp:txXfrm rot="-5400000">
        <a:off x="2926079" y="269824"/>
        <a:ext cx="5146980" cy="1015562"/>
      </dsp:txXfrm>
    </dsp:sp>
    <dsp:sp modelId="{227C2823-8FE9-49DE-BFD1-A91FCB6216D6}">
      <dsp:nvSpPr>
        <dsp:cNvPr id="0" name=""/>
        <dsp:cNvSpPr/>
      </dsp:nvSpPr>
      <dsp:spPr>
        <a:xfrm>
          <a:off x="0" y="972"/>
          <a:ext cx="2926080" cy="1553263"/>
        </a:xfrm>
        <a:prstGeom prst="round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Plan ORSEC : </a:t>
          </a:r>
        </a:p>
        <a:p>
          <a:pPr marL="0" lvl="0" indent="0" algn="ctr" defTabSz="80010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Organisation de la réponse de sécurité civile</a:t>
          </a:r>
        </a:p>
      </dsp:txBody>
      <dsp:txXfrm>
        <a:off x="75824" y="76796"/>
        <a:ext cx="2774432" cy="1401615"/>
      </dsp:txXfrm>
    </dsp:sp>
    <dsp:sp modelId="{228E0046-7CB3-44EC-9A21-B26F931D9944}">
      <dsp:nvSpPr>
        <dsp:cNvPr id="0" name=""/>
        <dsp:cNvSpPr/>
      </dsp:nvSpPr>
      <dsp:spPr>
        <a:xfrm rot="5400000">
          <a:off x="4840216" y="-171304"/>
          <a:ext cx="1086864" cy="491513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Est mis en place par l’exploitant</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Définit les mesures d’urgences au sein de son installation : organisation, équipement, moyens</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Est révisé au moins tous les trois ans</a:t>
          </a:r>
        </a:p>
      </dsp:txBody>
      <dsp:txXfrm rot="-5400000">
        <a:off x="2926079" y="1795889"/>
        <a:ext cx="4862082" cy="980752"/>
      </dsp:txXfrm>
    </dsp:sp>
    <dsp:sp modelId="{C19C6F86-73A9-4390-BC90-837D8EAE24D0}">
      <dsp:nvSpPr>
        <dsp:cNvPr id="0" name=""/>
        <dsp:cNvSpPr/>
      </dsp:nvSpPr>
      <dsp:spPr>
        <a:xfrm>
          <a:off x="0" y="1686278"/>
          <a:ext cx="2926080" cy="1199972"/>
        </a:xfrm>
        <a:prstGeom prst="round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POI : </a:t>
          </a:r>
        </a:p>
        <a:p>
          <a:pPr marL="0" lvl="0" indent="0" algn="ctr" defTabSz="80010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Plan d’opération interne </a:t>
          </a:r>
        </a:p>
      </dsp:txBody>
      <dsp:txXfrm>
        <a:off x="58578" y="1744856"/>
        <a:ext cx="2808924" cy="1082816"/>
      </dsp:txXfrm>
    </dsp:sp>
    <dsp:sp modelId="{70705626-D2A7-4990-AB15-AF4AF873B1BA}">
      <dsp:nvSpPr>
        <dsp:cNvPr id="0" name=""/>
        <dsp:cNvSpPr/>
      </dsp:nvSpPr>
      <dsp:spPr>
        <a:xfrm rot="5400000">
          <a:off x="4756600" y="1269426"/>
          <a:ext cx="1540878"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Est établi par le préfet départemental.</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Se base sur les dispositions générales du plan ORSEC</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 Organise les moyens de secours en cas d'accident dans une installation classée dont les conséquences dépassent l'enceinte de l'installation</a:t>
          </a:r>
        </a:p>
        <a:p>
          <a:pPr marL="114300" lvl="1" indent="-114300" algn="l" defTabSz="622300">
            <a:lnSpc>
              <a:spcPct val="90000"/>
            </a:lnSpc>
            <a:spcBef>
              <a:spcPct val="0"/>
            </a:spcBef>
            <a:spcAft>
              <a:spcPct val="15000"/>
            </a:spcAft>
            <a:buChar char="•"/>
          </a:pPr>
          <a:r>
            <a:rPr lang="fr-FR" sz="1400" kern="1200" dirty="0">
              <a:latin typeface="Times New Roman" panose="02020603050405020304" pitchFamily="18" charset="0"/>
              <a:cs typeface="Times New Roman" panose="02020603050405020304" pitchFamily="18" charset="0"/>
            </a:rPr>
            <a:t>Est révisé au moins tous les cinq ans.</a:t>
          </a:r>
        </a:p>
      </dsp:txBody>
      <dsp:txXfrm rot="-5400000">
        <a:off x="2926080" y="3175166"/>
        <a:ext cx="5126701" cy="1390440"/>
      </dsp:txXfrm>
    </dsp:sp>
    <dsp:sp modelId="{17791B7D-0078-4348-9668-0C0D93F7F848}">
      <dsp:nvSpPr>
        <dsp:cNvPr id="0" name=""/>
        <dsp:cNvSpPr/>
      </dsp:nvSpPr>
      <dsp:spPr>
        <a:xfrm>
          <a:off x="0" y="3018292"/>
          <a:ext cx="2926080" cy="1704188"/>
        </a:xfrm>
        <a:prstGeom prst="round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PPI :</a:t>
          </a:r>
        </a:p>
        <a:p>
          <a:pPr marL="0" lvl="0" indent="0" algn="ctr" defTabSz="80010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Plan particulier d’intervention</a:t>
          </a:r>
        </a:p>
      </dsp:txBody>
      <dsp:txXfrm>
        <a:off x="83192" y="3101484"/>
        <a:ext cx="2759696" cy="1537804"/>
      </dsp:txXfrm>
    </dsp:sp>
    <dsp:sp modelId="{6BF7685A-D161-483B-9722-5D8B4C5FF817}">
      <dsp:nvSpPr>
        <dsp:cNvPr id="0" name=""/>
        <dsp:cNvSpPr/>
      </dsp:nvSpPr>
      <dsp:spPr>
        <a:xfrm>
          <a:off x="11177" y="4840394"/>
          <a:ext cx="2867148" cy="1127296"/>
        </a:xfrm>
        <a:prstGeom prst="roundRect">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PPS : </a:t>
          </a:r>
        </a:p>
        <a:p>
          <a:pPr marL="0" lvl="0" indent="0" algn="ctr" defTabSz="80010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Plan portuaire de sécurité</a:t>
          </a:r>
        </a:p>
      </dsp:txBody>
      <dsp:txXfrm>
        <a:off x="66207" y="4895424"/>
        <a:ext cx="2757088" cy="1017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71241-D78F-456A-A453-9D5FCC6521BE}">
      <dsp:nvSpPr>
        <dsp:cNvPr id="0" name=""/>
        <dsp:cNvSpPr/>
      </dsp:nvSpPr>
      <dsp:spPr>
        <a:xfrm>
          <a:off x="0" y="640662"/>
          <a:ext cx="3080003" cy="1848002"/>
        </a:xfrm>
        <a:prstGeom prst="rect">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latin typeface="Times New Roman" panose="02020603050405020304" pitchFamily="18" charset="0"/>
              <a:cs typeface="Times New Roman" panose="02020603050405020304" pitchFamily="18" charset="0"/>
            </a:rPr>
            <a:t>Ordre de priorité des navires</a:t>
          </a:r>
        </a:p>
        <a:p>
          <a:pPr marL="228600" lvl="1" indent="-228600" algn="l" defTabSz="889000">
            <a:lnSpc>
              <a:spcPct val="90000"/>
            </a:lnSpc>
            <a:spcBef>
              <a:spcPct val="0"/>
            </a:spcBef>
            <a:spcAft>
              <a:spcPct val="15000"/>
            </a:spcAft>
            <a:buChar char="•"/>
          </a:pPr>
          <a:r>
            <a:rPr lang="fr-FR" sz="2000" kern="1200" dirty="0">
              <a:latin typeface="Times New Roman" panose="02020603050405020304" pitchFamily="18" charset="0"/>
              <a:cs typeface="Times New Roman" panose="02020603050405020304" pitchFamily="18" charset="0"/>
            </a:rPr>
            <a:t>Selon le type de navire ou les appontements</a:t>
          </a:r>
        </a:p>
      </dsp:txBody>
      <dsp:txXfrm>
        <a:off x="0" y="640662"/>
        <a:ext cx="3080003" cy="1848002"/>
      </dsp:txXfrm>
    </dsp:sp>
    <dsp:sp modelId="{D1653D51-252E-4835-AAA8-0F9C37EF31E5}">
      <dsp:nvSpPr>
        <dsp:cNvPr id="0" name=""/>
        <dsp:cNvSpPr/>
      </dsp:nvSpPr>
      <dsp:spPr>
        <a:xfrm>
          <a:off x="3388003" y="640662"/>
          <a:ext cx="3080003" cy="1848002"/>
        </a:xfrm>
        <a:prstGeom prst="rect">
          <a:avLst/>
        </a:prstGeom>
        <a:gradFill rotWithShape="1">
          <a:gsLst>
            <a:gs pos="0">
              <a:schemeClr val="accent3">
                <a:tint val="64000"/>
                <a:lumMod val="118000"/>
              </a:schemeClr>
            </a:gs>
            <a:gs pos="100000">
              <a:schemeClr val="accent3">
                <a:tint val="92000"/>
                <a:alpha val="100000"/>
                <a:lumMod val="110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latin typeface="Times New Roman" panose="02020603050405020304" pitchFamily="18" charset="0"/>
              <a:cs typeface="Times New Roman" panose="02020603050405020304" pitchFamily="18" charset="0"/>
            </a:rPr>
            <a:t>Remorqueurs obligatoires</a:t>
          </a:r>
        </a:p>
        <a:p>
          <a:pPr marL="228600" lvl="1" indent="-228600" algn="l" defTabSz="889000">
            <a:lnSpc>
              <a:spcPct val="90000"/>
            </a:lnSpc>
            <a:spcBef>
              <a:spcPct val="0"/>
            </a:spcBef>
            <a:spcAft>
              <a:spcPct val="15000"/>
            </a:spcAft>
            <a:buChar char="•"/>
          </a:pPr>
          <a:r>
            <a:rPr lang="fr-FR" sz="2000" kern="1200" dirty="0">
              <a:latin typeface="Times New Roman" panose="02020603050405020304" pitchFamily="18" charset="0"/>
              <a:cs typeface="Times New Roman" panose="02020603050405020304" pitchFamily="18" charset="0"/>
            </a:rPr>
            <a:t>Selon le type de navire, la taille, l’appontement</a:t>
          </a:r>
        </a:p>
      </dsp:txBody>
      <dsp:txXfrm>
        <a:off x="3388003" y="640662"/>
        <a:ext cx="3080003" cy="1848002"/>
      </dsp:txXfrm>
    </dsp:sp>
    <dsp:sp modelId="{6DC67DD7-4D9A-4D4D-BE56-EB78D6081ABF}">
      <dsp:nvSpPr>
        <dsp:cNvPr id="0" name=""/>
        <dsp:cNvSpPr/>
      </dsp:nvSpPr>
      <dsp:spPr>
        <a:xfrm>
          <a:off x="6776007" y="640662"/>
          <a:ext cx="3080003" cy="1848002"/>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a:latin typeface="Times New Roman" panose="02020603050405020304" pitchFamily="18" charset="0"/>
              <a:cs typeface="Times New Roman" panose="02020603050405020304" pitchFamily="18" charset="0"/>
            </a:rPr>
            <a:t>Agents obligatoires</a:t>
          </a:r>
          <a:endParaRPr lang="fr-FR" sz="26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fr-FR" sz="2000" kern="1200" dirty="0">
              <a:latin typeface="Times New Roman" panose="02020603050405020304" pitchFamily="18" charset="0"/>
              <a:cs typeface="Times New Roman" panose="02020603050405020304" pitchFamily="18" charset="0"/>
            </a:rPr>
            <a:t>Selon le type, la taille et l’état du navire, fréquence d’escales</a:t>
          </a:r>
        </a:p>
      </dsp:txBody>
      <dsp:txXfrm>
        <a:off x="6776007" y="640662"/>
        <a:ext cx="3080003" cy="1848002"/>
      </dsp:txXfrm>
    </dsp:sp>
    <dsp:sp modelId="{13855BCB-DA32-47B5-BE86-81817945FECD}">
      <dsp:nvSpPr>
        <dsp:cNvPr id="0" name=""/>
        <dsp:cNvSpPr/>
      </dsp:nvSpPr>
      <dsp:spPr>
        <a:xfrm>
          <a:off x="0" y="2796664"/>
          <a:ext cx="3080003" cy="1848002"/>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latin typeface="Times New Roman" panose="02020603050405020304" pitchFamily="18" charset="0"/>
              <a:cs typeface="Times New Roman" panose="02020603050405020304" pitchFamily="18" charset="0"/>
            </a:rPr>
            <a:t>Assurances supplémentaires</a:t>
          </a:r>
        </a:p>
        <a:p>
          <a:pPr marL="228600" lvl="1" indent="-228600" algn="l" defTabSz="889000">
            <a:lnSpc>
              <a:spcPct val="90000"/>
            </a:lnSpc>
            <a:spcBef>
              <a:spcPct val="0"/>
            </a:spcBef>
            <a:spcAft>
              <a:spcPct val="15000"/>
            </a:spcAft>
            <a:buChar char="•"/>
          </a:pPr>
          <a:r>
            <a:rPr lang="fr-FR" sz="2000" kern="1200" dirty="0">
              <a:latin typeface="Times New Roman" panose="02020603050405020304" pitchFamily="18" charset="0"/>
              <a:cs typeface="Times New Roman" panose="02020603050405020304" pitchFamily="18" charset="0"/>
            </a:rPr>
            <a:t>Selon l’état du navire</a:t>
          </a:r>
        </a:p>
      </dsp:txBody>
      <dsp:txXfrm>
        <a:off x="0" y="2796664"/>
        <a:ext cx="3080003" cy="1848002"/>
      </dsp:txXfrm>
    </dsp:sp>
    <dsp:sp modelId="{E9453499-E025-4C9A-A6FE-5558E51887AD}">
      <dsp:nvSpPr>
        <dsp:cNvPr id="0" name=""/>
        <dsp:cNvSpPr/>
      </dsp:nvSpPr>
      <dsp:spPr>
        <a:xfrm>
          <a:off x="3388003" y="2796664"/>
          <a:ext cx="3080003" cy="1848002"/>
        </a:xfrm>
        <a:prstGeom prst="rect">
          <a:avLst/>
        </a:prstGeom>
        <a:gradFill rotWithShape="1">
          <a:gsLst>
            <a:gs pos="0">
              <a:schemeClr val="accent3">
                <a:tint val="64000"/>
                <a:lumMod val="118000"/>
              </a:schemeClr>
            </a:gs>
            <a:gs pos="100000">
              <a:schemeClr val="accent3">
                <a:tint val="92000"/>
                <a:alpha val="100000"/>
                <a:lumMod val="110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baseline="0" dirty="0">
              <a:latin typeface="Times New Roman" panose="02020603050405020304" pitchFamily="18" charset="0"/>
              <a:cs typeface="Times New Roman" panose="02020603050405020304" pitchFamily="18" charset="0"/>
            </a:rPr>
            <a:t>Gestion d’une crise ou d’un sinistre</a:t>
          </a:r>
        </a:p>
        <a:p>
          <a:pPr marL="0" lvl="0" indent="0" algn="ctr" defTabSz="1155700">
            <a:lnSpc>
              <a:spcPct val="90000"/>
            </a:lnSpc>
            <a:spcBef>
              <a:spcPct val="0"/>
            </a:spcBef>
            <a:spcAft>
              <a:spcPct val="35000"/>
            </a:spcAft>
            <a:buNone/>
          </a:pPr>
          <a:endParaRPr lang="fr-FR" sz="2600" kern="1200" baseline="0" dirty="0">
            <a:latin typeface="Times New Roman" panose="02020603050405020304" pitchFamily="18" charset="0"/>
            <a:cs typeface="Times New Roman" panose="02020603050405020304" pitchFamily="18" charset="0"/>
          </a:endParaRPr>
        </a:p>
        <a:p>
          <a:pPr marL="0" lvl="0" indent="0" algn="ctr" defTabSz="1155700">
            <a:lnSpc>
              <a:spcPct val="90000"/>
            </a:lnSpc>
            <a:spcBef>
              <a:spcPct val="0"/>
            </a:spcBef>
            <a:spcAft>
              <a:spcPct val="35000"/>
            </a:spcAft>
            <a:buNone/>
          </a:pPr>
          <a:endParaRPr lang="fr-FR" sz="2600" kern="1200" baseline="0" dirty="0">
            <a:latin typeface="Times New Roman" panose="02020603050405020304" pitchFamily="18" charset="0"/>
            <a:cs typeface="Times New Roman" panose="02020603050405020304" pitchFamily="18" charset="0"/>
          </a:endParaRPr>
        </a:p>
      </dsp:txBody>
      <dsp:txXfrm>
        <a:off x="3388003" y="2796664"/>
        <a:ext cx="3080003" cy="1848002"/>
      </dsp:txXfrm>
    </dsp:sp>
    <dsp:sp modelId="{5371254A-B24A-473A-86E7-1E5DF93BD2C9}">
      <dsp:nvSpPr>
        <dsp:cNvPr id="0" name=""/>
        <dsp:cNvSpPr/>
      </dsp:nvSpPr>
      <dsp:spPr>
        <a:xfrm>
          <a:off x="6776007" y="2796664"/>
          <a:ext cx="3080003" cy="1848002"/>
        </a:xfrm>
        <a:prstGeom prst="rect">
          <a:avLst/>
        </a:prstGeom>
        <a:gradFill rotWithShape="1">
          <a:gsLst>
            <a:gs pos="0">
              <a:schemeClr val="accent1">
                <a:tint val="64000"/>
                <a:lumMod val="118000"/>
              </a:schemeClr>
            </a:gs>
            <a:gs pos="100000">
              <a:schemeClr val="accent1">
                <a:tint val="92000"/>
                <a:alpha val="100000"/>
                <a:lumMod val="110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latin typeface="Times New Roman" panose="02020603050405020304" pitchFamily="18" charset="0"/>
              <a:cs typeface="Times New Roman" panose="02020603050405020304" pitchFamily="18" charset="0"/>
            </a:rPr>
            <a:t>Interdictions particulières</a:t>
          </a:r>
        </a:p>
        <a:p>
          <a:pPr marL="228600" lvl="1" indent="-228600" algn="l" defTabSz="889000">
            <a:lnSpc>
              <a:spcPct val="90000"/>
            </a:lnSpc>
            <a:spcBef>
              <a:spcPct val="0"/>
            </a:spcBef>
            <a:spcAft>
              <a:spcPct val="15000"/>
            </a:spcAft>
            <a:buChar char="•"/>
          </a:pPr>
          <a:r>
            <a:rPr lang="fr-FR" sz="2000" kern="1200" dirty="0">
              <a:latin typeface="Times New Roman" panose="02020603050405020304" pitchFamily="18" charset="0"/>
              <a:cs typeface="Times New Roman" panose="02020603050405020304" pitchFamily="18" charset="0"/>
            </a:rPr>
            <a:t>Interdiction de peindre la coque des navires</a:t>
          </a:r>
        </a:p>
      </dsp:txBody>
      <dsp:txXfrm>
        <a:off x="6776007" y="2796664"/>
        <a:ext cx="3080003" cy="184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BB143-BA22-40A2-AE6A-70EF145E1A5D}">
      <dsp:nvSpPr>
        <dsp:cNvPr id="0" name=""/>
        <dsp:cNvSpPr/>
      </dsp:nvSpPr>
      <dsp:spPr>
        <a:xfrm>
          <a:off x="2687868" y="1130"/>
          <a:ext cx="2556185" cy="255618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Times New Roman" panose="02020603050405020304" pitchFamily="18" charset="0"/>
              <a:cs typeface="Times New Roman" panose="02020603050405020304" pitchFamily="18" charset="0"/>
            </a:rPr>
            <a:t>OBJECTIF DE L’INSPECTION PRF :</a:t>
          </a:r>
        </a:p>
        <a:p>
          <a:pPr marL="0" lvl="0" indent="0" algn="ctr" defTabSz="444500">
            <a:lnSpc>
              <a:spcPct val="90000"/>
            </a:lnSpc>
            <a:spcBef>
              <a:spcPct val="0"/>
            </a:spcBef>
            <a:spcAft>
              <a:spcPct val="35000"/>
            </a:spcAft>
            <a:buFont typeface="Wingdings" panose="05000000000000000000" pitchFamily="2" charset="2"/>
            <a:buNone/>
          </a:pPr>
          <a:r>
            <a:rPr lang="fr-FR" sz="1000" b="1" kern="1200" dirty="0">
              <a:latin typeface="Times New Roman" panose="02020603050405020304" pitchFamily="18" charset="0"/>
              <a:cs typeface="Times New Roman" panose="02020603050405020304" pitchFamily="18" charset="0"/>
            </a:rPr>
            <a:t> Empêcher la pollution maritime</a:t>
          </a:r>
          <a:r>
            <a:rPr lang="fr-FR" sz="1000" kern="1200" dirty="0">
              <a:latin typeface="Times New Roman" panose="02020603050405020304" pitchFamily="18" charset="0"/>
              <a:cs typeface="Times New Roman" panose="02020603050405020304" pitchFamily="18" charset="0"/>
            </a:rPr>
            <a:t> en s’assurant que les navires éliminent leurs déchets dans des </a:t>
          </a:r>
          <a:r>
            <a:rPr lang="fr-FR" sz="1000" b="1" kern="1200" dirty="0">
              <a:latin typeface="Times New Roman" panose="02020603050405020304" pitchFamily="18" charset="0"/>
              <a:cs typeface="Times New Roman" panose="02020603050405020304" pitchFamily="18" charset="0"/>
            </a:rPr>
            <a:t>installations portuaires de réception</a:t>
          </a:r>
          <a:r>
            <a:rPr lang="fr-FR" sz="1000" kern="1200" dirty="0">
              <a:latin typeface="Times New Roman" panose="02020603050405020304" pitchFamily="18" charset="0"/>
              <a:cs typeface="Times New Roman" panose="02020603050405020304" pitchFamily="18" charset="0"/>
            </a:rPr>
            <a:t> appropriées, plutôt qu’en mer.</a:t>
          </a:r>
        </a:p>
        <a:p>
          <a:pPr marL="0" lvl="0" indent="0" algn="ctr" defTabSz="444500">
            <a:lnSpc>
              <a:spcPct val="90000"/>
            </a:lnSpc>
            <a:spcBef>
              <a:spcPct val="0"/>
            </a:spcBef>
            <a:spcAft>
              <a:spcPct val="35000"/>
            </a:spcAft>
            <a:buFont typeface="Wingdings" panose="05000000000000000000" pitchFamily="2" charset="2"/>
            <a:buNone/>
          </a:pPr>
          <a:r>
            <a:rPr lang="fr-FR" sz="1000" b="1" kern="1200" dirty="0">
              <a:latin typeface="Times New Roman" panose="02020603050405020304" pitchFamily="18" charset="0"/>
              <a:cs typeface="Times New Roman" panose="02020603050405020304" pitchFamily="18" charset="0"/>
            </a:rPr>
            <a:t>Les autorités portuaires</a:t>
          </a:r>
          <a:r>
            <a:rPr lang="fr-FR" sz="1000" kern="1200" dirty="0">
              <a:latin typeface="Times New Roman" panose="02020603050405020304" pitchFamily="18" charset="0"/>
              <a:cs typeface="Times New Roman" panose="02020603050405020304" pitchFamily="18" charset="0"/>
            </a:rPr>
            <a:t> doivent être informées à l’avance des types et quantités de déchets à décharger.</a:t>
          </a:r>
        </a:p>
        <a:p>
          <a:pPr marL="0" lvl="0" indent="0" algn="ctr" defTabSz="444500">
            <a:lnSpc>
              <a:spcPct val="90000"/>
            </a:lnSpc>
            <a:spcBef>
              <a:spcPct val="0"/>
            </a:spcBef>
            <a:spcAft>
              <a:spcPct val="35000"/>
            </a:spcAft>
            <a:buNone/>
          </a:pPr>
          <a:endParaRPr lang="fr-FR" sz="500" kern="1200" dirty="0">
            <a:latin typeface="Times New Roman" panose="02020603050405020304" pitchFamily="18" charset="0"/>
            <a:cs typeface="Times New Roman" panose="02020603050405020304" pitchFamily="18" charset="0"/>
          </a:endParaRPr>
        </a:p>
      </dsp:txBody>
      <dsp:txXfrm>
        <a:off x="3062213" y="375475"/>
        <a:ext cx="1807495" cy="1807495"/>
      </dsp:txXfrm>
    </dsp:sp>
    <dsp:sp modelId="{9063F4DE-8A59-4ABA-A0D9-19CD2F5F83F6}">
      <dsp:nvSpPr>
        <dsp:cNvPr id="0" name=""/>
        <dsp:cNvSpPr/>
      </dsp:nvSpPr>
      <dsp:spPr>
        <a:xfrm rot="3600000">
          <a:off x="4576122" y="2493936"/>
          <a:ext cx="680393" cy="8627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4627152" y="2578092"/>
        <a:ext cx="476275" cy="517628"/>
      </dsp:txXfrm>
    </dsp:sp>
    <dsp:sp modelId="{95F6FD53-04A4-4D4F-ABF3-88D590C6B240}">
      <dsp:nvSpPr>
        <dsp:cNvPr id="0" name=""/>
        <dsp:cNvSpPr/>
      </dsp:nvSpPr>
      <dsp:spPr>
        <a:xfrm>
          <a:off x="4607841" y="3326621"/>
          <a:ext cx="2556185" cy="255618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1" i="0" kern="1200" dirty="0">
              <a:effectLst/>
              <a:latin typeface="Times New Roman" panose="02020603050405020304" pitchFamily="18" charset="0"/>
              <a:cs typeface="Times New Roman" panose="02020603050405020304" pitchFamily="18" charset="0"/>
            </a:rPr>
            <a:t>SANCTIONS ET RESPONSABILITES :</a:t>
          </a:r>
        </a:p>
        <a:p>
          <a:pPr marL="0" lvl="0" indent="0" algn="ctr" defTabSz="444500">
            <a:lnSpc>
              <a:spcPct val="90000"/>
            </a:lnSpc>
            <a:spcBef>
              <a:spcPct val="0"/>
            </a:spcBef>
            <a:spcAft>
              <a:spcPct val="35000"/>
            </a:spcAft>
            <a:buNone/>
          </a:pPr>
          <a:r>
            <a:rPr lang="fr-FR" sz="1000" b="0" i="0" kern="1200" dirty="0">
              <a:effectLst/>
              <a:latin typeface="Times New Roman" panose="02020603050405020304" pitchFamily="18" charset="0"/>
              <a:cs typeface="Times New Roman" panose="02020603050405020304" pitchFamily="18" charset="0"/>
            </a:rPr>
            <a:t>Capitaine responsable de la véracité des informations transmises.</a:t>
          </a:r>
        </a:p>
        <a:p>
          <a:pPr marL="0" lvl="0" indent="0" algn="ctr" defTabSz="444500">
            <a:lnSpc>
              <a:spcPct val="90000"/>
            </a:lnSpc>
            <a:spcBef>
              <a:spcPct val="0"/>
            </a:spcBef>
            <a:spcAft>
              <a:spcPct val="35000"/>
            </a:spcAft>
            <a:buNone/>
          </a:pPr>
          <a:r>
            <a:rPr lang="fr-FR" sz="1000" b="0" i="0" kern="1200" dirty="0">
              <a:effectLst/>
              <a:latin typeface="Times New Roman" panose="02020603050405020304" pitchFamily="18" charset="0"/>
              <a:cs typeface="Times New Roman" panose="02020603050405020304" pitchFamily="18" charset="0"/>
            </a:rPr>
            <a:t>Sanctions peuvent être appliquées si : </a:t>
          </a:r>
        </a:p>
        <a:p>
          <a:pPr marL="0" lvl="0" indent="0" algn="ctr" defTabSz="444500">
            <a:lnSpc>
              <a:spcPct val="90000"/>
            </a:lnSpc>
            <a:spcBef>
              <a:spcPct val="0"/>
            </a:spcBef>
            <a:spcAft>
              <a:spcPct val="35000"/>
            </a:spcAft>
            <a:buNone/>
          </a:pPr>
          <a:r>
            <a:rPr lang="fr-FR" sz="1000" b="0" i="0" kern="1200" dirty="0">
              <a:effectLst/>
              <a:latin typeface="Times New Roman" panose="02020603050405020304" pitchFamily="18" charset="0"/>
              <a:cs typeface="Times New Roman" panose="02020603050405020304" pitchFamily="18" charset="0"/>
            </a:rPr>
            <a:t>* Déchets rejetés illégalement en mer.</a:t>
          </a:r>
        </a:p>
        <a:p>
          <a:pPr marL="0" lvl="0" indent="0" algn="ctr" defTabSz="444500">
            <a:lnSpc>
              <a:spcPct val="90000"/>
            </a:lnSpc>
            <a:spcBef>
              <a:spcPct val="0"/>
            </a:spcBef>
            <a:spcAft>
              <a:spcPct val="35000"/>
            </a:spcAft>
            <a:buNone/>
          </a:pPr>
          <a:r>
            <a:rPr lang="fr-FR" sz="1000" b="0" i="0" kern="1200" dirty="0">
              <a:effectLst/>
              <a:latin typeface="Times New Roman" panose="02020603050405020304" pitchFamily="18" charset="0"/>
              <a:cs typeface="Times New Roman" panose="02020603050405020304" pitchFamily="18" charset="0"/>
            </a:rPr>
            <a:t>* Notification manquante, fausse ou transmise en retard.</a:t>
          </a:r>
        </a:p>
      </dsp:txBody>
      <dsp:txXfrm>
        <a:off x="4982186" y="3700966"/>
        <a:ext cx="1807495" cy="1807495"/>
      </dsp:txXfrm>
    </dsp:sp>
    <dsp:sp modelId="{AB37262C-583A-4FC9-9BF4-26230D837E1B}">
      <dsp:nvSpPr>
        <dsp:cNvPr id="0" name=""/>
        <dsp:cNvSpPr/>
      </dsp:nvSpPr>
      <dsp:spPr>
        <a:xfrm rot="10800000">
          <a:off x="3645020" y="4173358"/>
          <a:ext cx="680393" cy="8627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10800000">
        <a:off x="3849138" y="4345900"/>
        <a:ext cx="476275" cy="517628"/>
      </dsp:txXfrm>
    </dsp:sp>
    <dsp:sp modelId="{1ECAB61F-56AC-444C-98BA-EE782EAD94AC}">
      <dsp:nvSpPr>
        <dsp:cNvPr id="0" name=""/>
        <dsp:cNvSpPr/>
      </dsp:nvSpPr>
      <dsp:spPr>
        <a:xfrm>
          <a:off x="767894" y="3326621"/>
          <a:ext cx="2556185" cy="255618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buNone/>
          </a:pPr>
          <a:endParaRPr lang="fr-FR" sz="900" b="1" i="0" kern="1200" dirty="0">
            <a:effectLst/>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buNone/>
          </a:pPr>
          <a:endParaRPr lang="fr-FR" sz="1000" b="1" i="0" kern="1200" dirty="0">
            <a:effectLst/>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buNone/>
          </a:pPr>
          <a:r>
            <a:rPr lang="fr-FR" sz="1000" b="1" i="0" kern="1200" dirty="0">
              <a:effectLst/>
              <a:latin typeface="Times New Roman" panose="02020603050405020304" pitchFamily="18" charset="0"/>
              <a:cs typeface="Times New Roman" panose="02020603050405020304" pitchFamily="18" charset="0"/>
            </a:rPr>
            <a:t>CADRE REGLEMENTAIRE :</a:t>
          </a:r>
        </a:p>
        <a:p>
          <a:pPr marL="171450" lvl="0" indent="-171450" algn="ctr" defTabSz="400050">
            <a:lnSpc>
              <a:spcPct val="90000"/>
            </a:lnSpc>
            <a:spcBef>
              <a:spcPct val="0"/>
            </a:spcBef>
            <a:spcAft>
              <a:spcPct val="35000"/>
            </a:spcAft>
            <a:buFont typeface="Wingdings" panose="05000000000000000000" pitchFamily="2" charset="2"/>
            <a:buNone/>
          </a:pPr>
          <a:r>
            <a:rPr lang="fr-FR" sz="1000" b="1" i="0" kern="1200" dirty="0">
              <a:effectLst/>
              <a:latin typeface="Times New Roman" panose="02020603050405020304" pitchFamily="18" charset="0"/>
              <a:cs typeface="Times New Roman" panose="02020603050405020304" pitchFamily="18" charset="0"/>
            </a:rPr>
            <a:t> MARPOL Annexe I à VI</a:t>
          </a:r>
          <a:r>
            <a:rPr lang="fr-FR" sz="1000" b="0" i="0" kern="1200" dirty="0">
              <a:effectLst/>
              <a:latin typeface="Times New Roman" panose="02020603050405020304" pitchFamily="18" charset="0"/>
              <a:cs typeface="Times New Roman" panose="02020603050405020304" pitchFamily="18" charset="0"/>
            </a:rPr>
            <a:t>, selon le type de déchet (hydrocarbures, substances nocives, ordures, eaux usées, gaz d'échappement, etc.).</a:t>
          </a:r>
        </a:p>
        <a:p>
          <a:pPr marL="171450" lvl="0" indent="-171450" algn="ctr" defTabSz="400050">
            <a:lnSpc>
              <a:spcPct val="90000"/>
            </a:lnSpc>
            <a:spcBef>
              <a:spcPct val="0"/>
            </a:spcBef>
            <a:spcAft>
              <a:spcPct val="35000"/>
            </a:spcAft>
            <a:buFont typeface="Wingdings" panose="05000000000000000000" pitchFamily="2" charset="2"/>
            <a:buNone/>
          </a:pPr>
          <a:r>
            <a:rPr lang="fr-FR" sz="1000" kern="1200" dirty="0">
              <a:latin typeface="Times New Roman" panose="02020603050405020304" pitchFamily="18" charset="0"/>
              <a:cs typeface="Times New Roman" panose="02020603050405020304" pitchFamily="18" charset="0"/>
            </a:rPr>
            <a:t> </a:t>
          </a:r>
          <a:r>
            <a:rPr lang="fr-FR" sz="1000" b="0" i="0" kern="1200" dirty="0">
              <a:effectLst/>
              <a:latin typeface="Times New Roman" panose="02020603050405020304" pitchFamily="18" charset="0"/>
              <a:cs typeface="Times New Roman" panose="02020603050405020304" pitchFamily="18" charset="0"/>
            </a:rPr>
            <a:t>En Europe, la directive </a:t>
          </a:r>
          <a:r>
            <a:rPr lang="fr-FR" sz="1000" b="1" i="0" kern="1200" dirty="0">
              <a:effectLst/>
              <a:latin typeface="Times New Roman" panose="02020603050405020304" pitchFamily="18" charset="0"/>
              <a:cs typeface="Times New Roman" panose="02020603050405020304" pitchFamily="18" charset="0"/>
            </a:rPr>
            <a:t>UE 2019/883</a:t>
          </a:r>
          <a:r>
            <a:rPr lang="fr-FR" sz="1000" b="0" i="0" kern="1200" dirty="0">
              <a:effectLst/>
              <a:latin typeface="Times New Roman" panose="02020603050405020304" pitchFamily="18" charset="0"/>
              <a:cs typeface="Times New Roman" panose="02020603050405020304" pitchFamily="18" charset="0"/>
            </a:rPr>
            <a:t> renforce les obligations, avec des délais de notification spécifiques (en général, </a:t>
          </a:r>
          <a:r>
            <a:rPr lang="fr-FR" sz="1000" b="1" i="0" kern="1200" dirty="0">
              <a:effectLst/>
              <a:latin typeface="Times New Roman" panose="02020603050405020304" pitchFamily="18" charset="0"/>
              <a:cs typeface="Times New Roman" panose="02020603050405020304" pitchFamily="18" charset="0"/>
            </a:rPr>
            <a:t>24h avant l’arrivée au port</a:t>
          </a:r>
          <a:r>
            <a:rPr lang="fr-FR" sz="1000" b="0" i="0" kern="1200" dirty="0">
              <a:effectLst/>
              <a:latin typeface="Times New Roman" panose="02020603050405020304" pitchFamily="18" charset="0"/>
              <a:cs typeface="Times New Roman" panose="02020603050405020304" pitchFamily="18" charset="0"/>
            </a:rPr>
            <a:t> ou dès que le port de destination est connu).</a:t>
          </a:r>
        </a:p>
        <a:p>
          <a:pPr lvl="0" algn="ctr" defTabSz="400050">
            <a:lnSpc>
              <a:spcPct val="90000"/>
            </a:lnSpc>
            <a:spcBef>
              <a:spcPct val="0"/>
            </a:spcBef>
            <a:spcAft>
              <a:spcPct val="35000"/>
            </a:spcAft>
            <a:buNone/>
          </a:pPr>
          <a:endParaRPr lang="fr-FR" sz="900" kern="1200" dirty="0"/>
        </a:p>
      </dsp:txBody>
      <dsp:txXfrm>
        <a:off x="1142239" y="3700966"/>
        <a:ext cx="1807495" cy="1807495"/>
      </dsp:txXfrm>
    </dsp:sp>
    <dsp:sp modelId="{825FB12F-A905-4EB0-8ED9-CD8622517DB1}">
      <dsp:nvSpPr>
        <dsp:cNvPr id="0" name=""/>
        <dsp:cNvSpPr/>
      </dsp:nvSpPr>
      <dsp:spPr>
        <a:xfrm rot="18000000">
          <a:off x="2656149" y="2527289"/>
          <a:ext cx="680393" cy="86271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2707179" y="2788217"/>
        <a:ext cx="476275" cy="51762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387097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F8D73D-2664-476A-B877-09920BF5E1EE}" type="datetimeFigureOut">
              <a:rPr lang="fr-FR" smtClean="0"/>
              <a:t>26/08/2025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27473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175822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343863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421390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F8D73D-2664-476A-B877-09920BF5E1EE}" type="datetimeFigureOut">
              <a:rPr lang="fr-FR" smtClean="0"/>
              <a:t>26/08/2025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175553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F8D73D-2664-476A-B877-09920BF5E1EE}" type="datetimeFigureOut">
              <a:rPr lang="fr-FR" smtClean="0"/>
              <a:t>26/08/2025</a:t>
            </a:fld>
            <a:endParaRPr lang="fr-FR"/>
          </a:p>
        </p:txBody>
      </p:sp>
      <p:sp>
        <p:nvSpPr>
          <p:cNvPr id="8" name="Footer Placeholder 7"/>
          <p:cNvSpPr>
            <a:spLocks noGrp="1"/>
          </p:cNvSpPr>
          <p:nvPr>
            <p:ph type="ftr" sz="quarter" idx="11"/>
          </p:nvPr>
        </p:nvSpPr>
        <p:spPr>
          <a:xfrm>
            <a:off x="561111" y="6391838"/>
            <a:ext cx="3644282" cy="304801"/>
          </a:xfrm>
        </p:spPr>
        <p:txBody>
          <a:bodyPr/>
          <a:lstStyle/>
          <a:p>
            <a:endParaRPr lang="fr-FR"/>
          </a:p>
        </p:txBody>
      </p:sp>
      <p:sp>
        <p:nvSpPr>
          <p:cNvPr id="9" name="Slide Number Placeholder 8"/>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273890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176350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121637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239434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6F8D73D-2664-476A-B877-09920BF5E1EE}" type="datetimeFigureOut">
              <a:rPr lang="fr-FR" smtClean="0"/>
              <a:t>26/08/2025</a:t>
            </a:fld>
            <a:endParaRPr lang="fr-FR"/>
          </a:p>
        </p:txBody>
      </p:sp>
      <p:sp>
        <p:nvSpPr>
          <p:cNvPr id="5" name="Footer Placeholder 4"/>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407950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F8D73D-2664-476A-B877-09920BF5E1EE}" type="datetimeFigureOut">
              <a:rPr lang="fr-FR" smtClean="0"/>
              <a:t>26/08/2025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36686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F8D73D-2664-476A-B877-09920BF5E1EE}" type="datetimeFigureOut">
              <a:rPr lang="fr-FR" smtClean="0"/>
              <a:t>26/08/2025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322084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6F8D73D-2664-476A-B877-09920BF5E1EE}" type="datetimeFigureOut">
              <a:rPr lang="fr-FR" smtClean="0"/>
              <a:t>26/08/2025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10573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8D73D-2664-476A-B877-09920BF5E1EE}" type="datetimeFigureOut">
              <a:rPr lang="fr-FR" smtClean="0"/>
              <a:t>26/08/2025</a:t>
            </a:fld>
            <a:endParaRPr lang="fr-FR"/>
          </a:p>
        </p:txBody>
      </p:sp>
      <p:sp>
        <p:nvSpPr>
          <p:cNvPr id="3" name="Footer Placeholder 2"/>
          <p:cNvSpPr>
            <a:spLocks noGrp="1"/>
          </p:cNvSpPr>
          <p:nvPr>
            <p:ph type="ftr" sz="quarter" idx="11"/>
          </p:nvPr>
        </p:nvSpPr>
        <p:spPr/>
        <p:txBody>
          <a:bodyPr/>
          <a:lstStyle/>
          <a:p>
            <a:endParaRPr lang="fr-F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272337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F8D73D-2664-476A-B877-09920BF5E1EE}" type="datetimeFigureOut">
              <a:rPr lang="fr-FR" smtClean="0"/>
              <a:t>26/08/2025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536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F8D73D-2664-476A-B877-09920BF5E1EE}" type="datetimeFigureOut">
              <a:rPr lang="fr-FR" smtClean="0"/>
              <a:t>26/08/2025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249A238-4878-4065-9A85-93ABA3034892}" type="slidenum">
              <a:rPr lang="fr-FR" smtClean="0"/>
              <a:t>‹N°›</a:t>
            </a:fld>
            <a:endParaRPr lang="fr-FR"/>
          </a:p>
        </p:txBody>
      </p:sp>
    </p:spTree>
    <p:extLst>
      <p:ext uri="{BB962C8B-B14F-4D97-AF65-F5344CB8AC3E}">
        <p14:creationId xmlns:p14="http://schemas.microsoft.com/office/powerpoint/2010/main" val="295016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6F8D73D-2664-476A-B877-09920BF5E1EE}" type="datetimeFigureOut">
              <a:rPr lang="fr-FR" smtClean="0"/>
              <a:t>26/08/2025</a:t>
            </a:fld>
            <a:endParaRPr lang="fr-F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r-F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249A238-4878-4065-9A85-93ABA3034892}" type="slidenum">
              <a:rPr lang="fr-FR" smtClean="0"/>
              <a:t>‹N°›</a:t>
            </a:fld>
            <a:endParaRPr lang="fr-FR"/>
          </a:p>
        </p:txBody>
      </p:sp>
    </p:spTree>
    <p:extLst>
      <p:ext uri="{BB962C8B-B14F-4D97-AF65-F5344CB8AC3E}">
        <p14:creationId xmlns:p14="http://schemas.microsoft.com/office/powerpoint/2010/main" val="747391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recrutement.ecologie.gouv.fr/concours/officier-ere-port-capitaine-port-du-2e-grade-op-concours-exter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crutement.ecologie.gouv.fr/concours/officier-ere-port-adjoint-e-lieutenant-e-port-opa-concours-extern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ifrance.gouv.fr/loda/id/JORFTEXT000021393948/2021-09-2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271" y="2403504"/>
            <a:ext cx="9420642" cy="3429000"/>
          </a:xfrm>
          <a:prstGeom prst="rect">
            <a:avLst/>
          </a:prstGeom>
          <a:ln>
            <a:noFill/>
          </a:ln>
          <a:effectLst>
            <a:softEdge rad="112500"/>
          </a:effectLst>
        </p:spPr>
      </p:pic>
      <p:sp>
        <p:nvSpPr>
          <p:cNvPr id="6" name="Sous-titre 2"/>
          <p:cNvSpPr>
            <a:spLocks noGrp="1"/>
          </p:cNvSpPr>
          <p:nvPr>
            <p:ph type="subTitle" idx="1"/>
          </p:nvPr>
        </p:nvSpPr>
        <p:spPr>
          <a:xfrm>
            <a:off x="1628828" y="886263"/>
            <a:ext cx="9283085" cy="754530"/>
          </a:xfrm>
          <a:effectLst/>
        </p:spPr>
        <p:txBody>
          <a:bodyPr>
            <a:noAutofit/>
          </a:bodyPr>
          <a:lstStyle/>
          <a:p>
            <a:pPr algn="ctr"/>
            <a:r>
              <a:rPr lang="fr-FR" sz="4800" dirty="0">
                <a:solidFill>
                  <a:schemeClr val="bg1"/>
                </a:solidFill>
                <a:effectLst>
                  <a:outerShdw blurRad="38100" dist="38100" dir="2700000" algn="tl">
                    <a:srgbClr val="000000">
                      <a:alpha val="43137"/>
                    </a:srgbClr>
                  </a:outerShdw>
                </a:effectLst>
                <a:latin typeface="Trade Gothic Inline" panose="020F0502020204030204" pitchFamily="34" charset="0"/>
                <a:ea typeface="STCaiyun" panose="020B0503020204020204" pitchFamily="2" charset="-122"/>
              </a:rPr>
              <a:t>Découvrir les ports</a:t>
            </a:r>
          </a:p>
        </p:txBody>
      </p:sp>
    </p:spTree>
    <p:extLst>
      <p:ext uri="{BB962C8B-B14F-4D97-AF65-F5344CB8AC3E}">
        <p14:creationId xmlns:p14="http://schemas.microsoft.com/office/powerpoint/2010/main" val="392073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gner un rectangle avec un coin diagonal 13"/>
          <p:cNvSpPr/>
          <p:nvPr/>
        </p:nvSpPr>
        <p:spPr>
          <a:xfrm>
            <a:off x="6210299" y="1042492"/>
            <a:ext cx="5719629" cy="54965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82596" y="457717"/>
            <a:ext cx="2808732" cy="584775"/>
          </a:xfrm>
          <a:prstGeom prst="rect">
            <a:avLst/>
          </a:prstGeom>
          <a:noFill/>
        </p:spPr>
        <p:txBody>
          <a:bodyPr wrap="square" rtlCol="0">
            <a:spAutoFit/>
          </a:bodyPr>
          <a:lstStyle/>
          <a:p>
            <a:pPr algn="ctr"/>
            <a:r>
              <a:rPr lang="fr-FR" sz="2800" b="1" i="1" dirty="0">
                <a:solidFill>
                  <a:schemeClr val="bg1"/>
                </a:solidFill>
                <a:latin typeface="Jumble" panose="02000503000000020004" pitchFamily="2" charset="0"/>
              </a:rPr>
              <a:t>2.2 </a:t>
            </a:r>
            <a:r>
              <a:rPr lang="fr-FR" sz="3200" b="1" i="1" dirty="0">
                <a:solidFill>
                  <a:schemeClr val="bg1"/>
                </a:solidFill>
                <a:latin typeface="Jumble" panose="02000503000000020004" pitchFamily="2" charset="0"/>
              </a:rPr>
              <a:t>ZMFR</a:t>
            </a:r>
            <a:endParaRPr lang="fr-FR" sz="2800" b="1" i="1" dirty="0">
              <a:solidFill>
                <a:schemeClr val="bg1"/>
              </a:solidFill>
              <a:latin typeface="Jumble" panose="02000503000000020004" pitchFamily="2" charset="0"/>
            </a:endParaRPr>
          </a:p>
        </p:txBody>
      </p:sp>
      <p:sp>
        <p:nvSpPr>
          <p:cNvPr id="8" name="Rogner un rectangle avec un coin diagonal 7"/>
          <p:cNvSpPr/>
          <p:nvPr/>
        </p:nvSpPr>
        <p:spPr>
          <a:xfrm>
            <a:off x="347472" y="1042492"/>
            <a:ext cx="5443220" cy="54965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27023" y="1801855"/>
            <a:ext cx="4998720" cy="3785652"/>
          </a:xfrm>
          <a:prstGeom prst="rect">
            <a:avLst/>
          </a:prstGeom>
          <a:noFill/>
        </p:spPr>
        <p:txBody>
          <a:bodyPr wrap="square" rtlCol="0">
            <a:spAutoFit/>
          </a:bodyPr>
          <a:lstStyle/>
          <a:p>
            <a:pPr algn="just"/>
            <a:r>
              <a:rPr lang="fr-FR" sz="1400" dirty="0">
                <a:latin typeface="Times New Roman" panose="02020603050405020304" pitchFamily="18" charset="0"/>
                <a:cs typeface="Times New Roman" panose="02020603050405020304" pitchFamily="18" charset="0"/>
              </a:rPr>
              <a:t>Les dispositions du présent titre s'appliquent dans les limites administratives des ports maritimes à l'exclusion des ports militaires.</a:t>
            </a:r>
          </a:p>
          <a:p>
            <a:pPr algn="just"/>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Les dispositions relatives à la police du plan d'eau s'appliquent à l'intérieur d'une zone maritime et fluviale de régulation comprenant, en dehors des limites administratives du port, les espaces nécessaires à l'approche et au départ du port. Ces espaces sont constitués des chenaux d'accès au port et des zones d'attente et de mouillage.</a:t>
            </a:r>
          </a:p>
          <a:p>
            <a:pPr algn="just"/>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Les conditions de délimitation de la zone maritime et fluviale de régulation sont fixées par un décret en Conseil d'Etat, qui peut prévoir des dispositions particulières pour les ports civils attenants aux ports militaires.</a:t>
            </a:r>
          </a:p>
          <a:p>
            <a:pPr algn="r"/>
            <a:endParaRPr lang="fr-FR" sz="1400" dirty="0">
              <a:latin typeface="Times New Roman" panose="02020603050405020304" pitchFamily="18" charset="0"/>
              <a:cs typeface="Times New Roman" panose="02020603050405020304" pitchFamily="18" charset="0"/>
            </a:endParaRPr>
          </a:p>
          <a:p>
            <a:pPr algn="r"/>
            <a:r>
              <a:rPr lang="fr-FR" sz="1400" dirty="0">
                <a:latin typeface="Times New Roman" panose="02020603050405020304" pitchFamily="18" charset="0"/>
                <a:cs typeface="Times New Roman" panose="02020603050405020304" pitchFamily="18" charset="0"/>
              </a:rPr>
              <a:t>			</a:t>
            </a:r>
            <a:r>
              <a:rPr lang="fr-FR" sz="1400" b="1" dirty="0">
                <a:latin typeface="Times New Roman" panose="02020603050405020304" pitchFamily="18" charset="0"/>
                <a:cs typeface="Times New Roman" panose="02020603050405020304" pitchFamily="18" charset="0"/>
              </a:rPr>
              <a:t>Article L5331-1 CT</a:t>
            </a:r>
            <a:r>
              <a:rPr lang="fr-FR" sz="1600" b="1" dirty="0">
                <a:latin typeface="Times New Roman" panose="02020603050405020304" pitchFamily="18" charset="0"/>
                <a:cs typeface="Times New Roman" panose="02020603050405020304" pitchFamily="18" charset="0"/>
              </a:rPr>
              <a:t> </a:t>
            </a:r>
          </a:p>
        </p:txBody>
      </p:sp>
      <p:sp>
        <p:nvSpPr>
          <p:cNvPr id="3" name="ZoneTexte 2"/>
          <p:cNvSpPr txBox="1"/>
          <p:nvPr/>
        </p:nvSpPr>
        <p:spPr>
          <a:xfrm>
            <a:off x="6475249" y="1707851"/>
            <a:ext cx="5189728" cy="4401205"/>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La zone maritime et fluviale de régulation est délimitée :</a:t>
            </a:r>
          </a:p>
          <a:p>
            <a:endParaRPr lang="fr-F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Pour les grands ports maritimes et les ports autonomes, par un arrêté conjoint du préfet maritime ou du délégué du Gouvernement pour l'action de l'Etat en mer territorialement compétent et du préfet du département, pris après avis respectivement du directoire ou du conseil d'administration du port</a:t>
            </a:r>
          </a:p>
          <a:p>
            <a:pPr algn="just"/>
            <a:endParaRPr lang="fr-FR"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Pour les autres ports, par un arrêté conjoint du préfet maritime ou du délégué du Gouvernement pour l'action de l'Etat en mer territorialement compétent, du préfet de département pour ce qui concerne, le cas échéant, la partie fluviale de la zone, et de l'autorité investie du pouvoir de police portuaire.</a:t>
            </a:r>
          </a:p>
          <a:p>
            <a:pPr algn="just"/>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Dans le cas où ces installations portuaires sont implantées sur le territoire de plusieurs départements, un arrêté du Premier ministre détermine le préfet de département compétent.</a:t>
            </a:r>
          </a:p>
          <a:p>
            <a:pPr algn="r"/>
            <a:endParaRPr lang="fr-FR" sz="1400" dirty="0">
              <a:latin typeface="Times New Roman" panose="02020603050405020304" pitchFamily="18" charset="0"/>
              <a:cs typeface="Times New Roman" panose="02020603050405020304" pitchFamily="18" charset="0"/>
            </a:endParaRPr>
          </a:p>
          <a:p>
            <a:pPr algn="r"/>
            <a:r>
              <a:rPr lang="fr-FR" sz="1400" b="1" dirty="0">
                <a:latin typeface="Times New Roman" panose="02020603050405020304" pitchFamily="18" charset="0"/>
                <a:cs typeface="Times New Roman" panose="02020603050405020304" pitchFamily="18" charset="0"/>
              </a:rPr>
              <a:t>Article R5331-1 CT</a:t>
            </a:r>
          </a:p>
        </p:txBody>
      </p:sp>
    </p:spTree>
    <p:extLst>
      <p:ext uri="{BB962C8B-B14F-4D97-AF65-F5344CB8AC3E}">
        <p14:creationId xmlns:p14="http://schemas.microsoft.com/office/powerpoint/2010/main" val="28089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715" y="0"/>
            <a:ext cx="2830314" cy="584775"/>
          </a:xfrm>
          <a:prstGeom prst="rect">
            <a:avLst/>
          </a:prstGeom>
          <a:noFill/>
        </p:spPr>
        <p:txBody>
          <a:bodyPr wrap="square" rtlCol="0">
            <a:spAutoFit/>
          </a:bodyPr>
          <a:lstStyle/>
          <a:p>
            <a:pPr algn="ctr"/>
            <a:r>
              <a:rPr lang="fr-FR" sz="3200" b="1" dirty="0">
                <a:latin typeface="Trade Gothic Inline" panose="020B0504030203020204" pitchFamily="34" charset="0"/>
              </a:rPr>
              <a:t>3- Acteurs </a:t>
            </a:r>
          </a:p>
        </p:txBody>
      </p:sp>
      <p:sp>
        <p:nvSpPr>
          <p:cNvPr id="3" name="ZoneTexte 2"/>
          <p:cNvSpPr txBox="1"/>
          <p:nvPr/>
        </p:nvSpPr>
        <p:spPr>
          <a:xfrm>
            <a:off x="110283" y="460409"/>
            <a:ext cx="6626225" cy="523220"/>
          </a:xfrm>
          <a:prstGeom prst="rect">
            <a:avLst/>
          </a:prstGeom>
          <a:noFill/>
        </p:spPr>
        <p:txBody>
          <a:bodyPr wrap="square" rtlCol="0">
            <a:spAutoFit/>
          </a:bodyPr>
          <a:lstStyle/>
          <a:p>
            <a:pPr algn="ctr"/>
            <a:r>
              <a:rPr lang="fr-FR" sz="2800" b="1" i="1" dirty="0">
                <a:latin typeface="Jumble" panose="02000503000000020004" pitchFamily="2" charset="0"/>
              </a:rPr>
              <a:t>3.1 Pilotage, remorquage, lamanage</a:t>
            </a:r>
          </a:p>
        </p:txBody>
      </p:sp>
      <p:graphicFrame>
        <p:nvGraphicFramePr>
          <p:cNvPr id="4" name="Diagramme 3"/>
          <p:cNvGraphicFramePr/>
          <p:nvPr>
            <p:extLst>
              <p:ext uri="{D42A27DB-BD31-4B8C-83A1-F6EECF244321}">
                <p14:modId xmlns:p14="http://schemas.microsoft.com/office/powerpoint/2010/main" val="2525773696"/>
              </p:ext>
            </p:extLst>
          </p:nvPr>
        </p:nvGraphicFramePr>
        <p:xfrm>
          <a:off x="466513" y="898439"/>
          <a:ext cx="10859678" cy="578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8D85F743-CB9E-00BC-3E0A-F0B23DB3E590}"/>
              </a:ext>
            </a:extLst>
          </p:cNvPr>
          <p:cNvSpPr txBox="1"/>
          <p:nvPr/>
        </p:nvSpPr>
        <p:spPr>
          <a:xfrm>
            <a:off x="2217048" y="6303083"/>
            <a:ext cx="2412696" cy="461665"/>
          </a:xfrm>
          <a:prstGeom prst="rect">
            <a:avLst/>
          </a:prstGeom>
          <a:noFill/>
        </p:spPr>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 Articles L 5341-1 à L 5341-18 CT</a:t>
            </a:r>
          </a:p>
          <a:p>
            <a:pPr algn="just"/>
            <a:r>
              <a:rPr lang="fr-FR" sz="1200" b="1" dirty="0">
                <a:latin typeface="Times New Roman" panose="02020603050405020304" pitchFamily="18" charset="0"/>
                <a:cs typeface="Times New Roman" panose="02020603050405020304" pitchFamily="18" charset="0"/>
              </a:rPr>
              <a:t>Articles R 5341-1 à D 5341-87 CT</a:t>
            </a:r>
          </a:p>
        </p:txBody>
      </p:sp>
      <p:sp>
        <p:nvSpPr>
          <p:cNvPr id="6" name="ZoneTexte 5">
            <a:extLst>
              <a:ext uri="{FF2B5EF4-FFF2-40B4-BE49-F238E27FC236}">
                <a16:creationId xmlns:a16="http://schemas.microsoft.com/office/drawing/2014/main" id="{DCAFE061-E615-1040-9865-9548F07D237E}"/>
              </a:ext>
            </a:extLst>
          </p:cNvPr>
          <p:cNvSpPr txBox="1"/>
          <p:nvPr/>
        </p:nvSpPr>
        <p:spPr>
          <a:xfrm>
            <a:off x="6626225" y="6322280"/>
            <a:ext cx="2288749" cy="461665"/>
          </a:xfrm>
          <a:prstGeom prst="rect">
            <a:avLst/>
          </a:prstGeom>
          <a:noFill/>
        </p:spPr>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Articles L5342-1 à L5342-2 CT</a:t>
            </a:r>
          </a:p>
          <a:p>
            <a:pPr algn="just"/>
            <a:r>
              <a:rPr lang="fr-FR" sz="1200" b="1" dirty="0">
                <a:latin typeface="Times New Roman" panose="02020603050405020304" pitchFamily="18" charset="0"/>
                <a:cs typeface="Times New Roman" panose="02020603050405020304" pitchFamily="18" charset="0"/>
              </a:rPr>
              <a:t>Article D 5342-1 CT</a:t>
            </a:r>
          </a:p>
        </p:txBody>
      </p:sp>
      <p:sp>
        <p:nvSpPr>
          <p:cNvPr id="7" name="ZoneTexte 6">
            <a:extLst>
              <a:ext uri="{FF2B5EF4-FFF2-40B4-BE49-F238E27FC236}">
                <a16:creationId xmlns:a16="http://schemas.microsoft.com/office/drawing/2014/main" id="{9A187AF5-B8F8-AF4E-9A3F-78F74DFBD3A9}"/>
              </a:ext>
            </a:extLst>
          </p:cNvPr>
          <p:cNvSpPr txBox="1"/>
          <p:nvPr/>
        </p:nvSpPr>
        <p:spPr>
          <a:xfrm>
            <a:off x="9767080" y="6335281"/>
            <a:ext cx="2288749" cy="461665"/>
          </a:xfrm>
          <a:prstGeom prst="rect">
            <a:avLst/>
          </a:prstGeom>
          <a:noFill/>
        </p:spPr>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 Articles L5342-1 à L5342-2 CT</a:t>
            </a:r>
          </a:p>
          <a:p>
            <a:r>
              <a:rPr lang="fr-FR" sz="1200" b="1" dirty="0">
                <a:latin typeface="Times New Roman" panose="02020603050405020304" pitchFamily="18" charset="0"/>
                <a:cs typeface="Times New Roman" panose="02020603050405020304" pitchFamily="18" charset="0"/>
              </a:rPr>
              <a:t>Article D 5342-2 CT</a:t>
            </a:r>
          </a:p>
        </p:txBody>
      </p:sp>
    </p:spTree>
    <p:extLst>
      <p:ext uri="{BB962C8B-B14F-4D97-AF65-F5344CB8AC3E}">
        <p14:creationId xmlns:p14="http://schemas.microsoft.com/office/powerpoint/2010/main" val="25277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26932"/>
            <a:ext cx="3821481" cy="523220"/>
          </a:xfrm>
          <a:prstGeom prst="rect">
            <a:avLst/>
          </a:prstGeom>
          <a:noFill/>
        </p:spPr>
        <p:txBody>
          <a:bodyPr wrap="square" rtlCol="0">
            <a:spAutoFit/>
          </a:bodyPr>
          <a:lstStyle/>
          <a:p>
            <a:pPr algn="ctr"/>
            <a:r>
              <a:rPr lang="fr-FR" sz="2800" b="1" i="1" dirty="0">
                <a:latin typeface="Jumble" panose="02000503000000020004" pitchFamily="2" charset="0"/>
              </a:rPr>
              <a:t>3.2 L’exploitant</a:t>
            </a:r>
          </a:p>
        </p:txBody>
      </p:sp>
      <p:sp>
        <p:nvSpPr>
          <p:cNvPr id="3" name="ZoneTexte 2"/>
          <p:cNvSpPr txBox="1"/>
          <p:nvPr/>
        </p:nvSpPr>
        <p:spPr>
          <a:xfrm>
            <a:off x="350978" y="1327247"/>
            <a:ext cx="10786083" cy="4485587"/>
          </a:xfrm>
          <a:prstGeom prst="rect">
            <a:avLst/>
          </a:prstGeom>
          <a:noFill/>
        </p:spPr>
        <p:txBody>
          <a:bodyPr wrap="square" rtlCol="0">
            <a:spAutoFit/>
          </a:bodyPr>
          <a:lstStyle/>
          <a:p>
            <a:pPr lvl="0" algn="just">
              <a:lnSpc>
                <a:spcPct val="200000"/>
              </a:lnSpc>
              <a:buSzPct val="4500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L’exploitant de terminal est soit :</a:t>
            </a:r>
          </a:p>
          <a:p>
            <a:pPr marL="686070" lvl="2" indent="-285750" algn="just">
              <a:lnSpc>
                <a:spcPct val="200000"/>
              </a:lnSpc>
              <a:spcBef>
                <a:spcPts val="567"/>
              </a:spcBef>
              <a:buSzPct val="45000"/>
              <a:buFont typeface="Wingdings" panose="05000000000000000000" pitchFamily="2" charset="2"/>
              <a:buChar char="v"/>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Le propriétaire dudit terminal </a:t>
            </a:r>
          </a:p>
          <a:p>
            <a:pPr marL="686070" lvl="2" indent="-285750" algn="just">
              <a:lnSpc>
                <a:spcPct val="200000"/>
              </a:lnSpc>
              <a:spcBef>
                <a:spcPts val="567"/>
              </a:spcBef>
              <a:buSzPct val="45000"/>
              <a:buFont typeface="Wingdings" panose="05000000000000000000" pitchFamily="2" charset="2"/>
              <a:buChar char="v"/>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Le titulaire d’un titre domanial</a:t>
            </a:r>
          </a:p>
          <a:p>
            <a:pPr marL="686070" lvl="2" indent="-285750" algn="just">
              <a:lnSpc>
                <a:spcPct val="200000"/>
              </a:lnSpc>
              <a:spcBef>
                <a:spcPts val="283"/>
              </a:spcBef>
              <a:buSzPct val="45000"/>
              <a:buFont typeface="Wingdings" panose="05000000000000000000" pitchFamily="2" charset="2"/>
              <a:buChar char="v"/>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Tout organisme ou personne assumant la responsabilité de l'exploitation du terminal au nom de ces derniers : opérateur pour un poste, appontement spécialisé ou terminal ; manutentionnaire ou l’entité en charge du gardiennage de la marchandise lorsqu’il s’agit de colis.</a:t>
            </a:r>
          </a:p>
          <a:p>
            <a:pPr marL="400320" lvl="2" indent="0" algn="just">
              <a:lnSpc>
                <a:spcPct val="200000"/>
              </a:lnSpc>
              <a:spcBef>
                <a:spcPts val="283"/>
              </a:spcBef>
              <a:buSzPct val="4500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1400" dirty="0">
              <a:latin typeface="Times New Roman" panose="02020603050405020304" pitchFamily="18" charset="0"/>
              <a:cs typeface="Times New Roman" panose="02020603050405020304" pitchFamily="18" charset="0"/>
            </a:endParaRPr>
          </a:p>
          <a:p>
            <a:pPr lvl="0" algn="just">
              <a:lnSpc>
                <a:spcPct val="150000"/>
              </a:lnSpc>
              <a:buSzPct val="4500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L'exploitant procède aux formalités administratives, afin d'obtenir les agréments prescrits et d'assurer les obligations imposées par la législation concernant la prévention des risques majeurs ainsi que des mesures qu’il estime nécessaire.</a:t>
            </a:r>
          </a:p>
          <a:p>
            <a:pPr lvl="0" algn="just">
              <a:lnSpc>
                <a:spcPct val="150000"/>
              </a:lnSpc>
              <a:buSzPct val="4500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1400" dirty="0">
              <a:latin typeface="Times New Roman" panose="02020603050405020304" pitchFamily="18" charset="0"/>
              <a:cs typeface="Times New Roman" panose="02020603050405020304" pitchFamily="18" charset="0"/>
            </a:endParaRPr>
          </a:p>
          <a:p>
            <a:pPr lvl="0" algn="just">
              <a:lnSpc>
                <a:spcPct val="150000"/>
              </a:lnSpc>
              <a:buSzPct val="4500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1400" dirty="0">
                <a:latin typeface="Times New Roman" panose="02020603050405020304" pitchFamily="18" charset="0"/>
                <a:cs typeface="Times New Roman" panose="02020603050405020304" pitchFamily="18" charset="0"/>
              </a:rPr>
              <a:t>L'exploitant désigne son ou ses représentants qualifiés responsables des opérations. Ce représentant, agréé par l'autorité investie du pouvoir de police portuaire, coordonne et contrôle les opérations, notamment au point de vue de la sécurité.</a:t>
            </a:r>
          </a:p>
        </p:txBody>
      </p:sp>
      <p:pic>
        <p:nvPicPr>
          <p:cNvPr id="5" name="Image 4"/>
          <p:cNvPicPr>
            <a:picLocks noChangeAspect="1"/>
          </p:cNvPicPr>
          <p:nvPr/>
        </p:nvPicPr>
        <p:blipFill>
          <a:blip r:embed="rId2"/>
          <a:stretch>
            <a:fillRect/>
          </a:stretch>
        </p:blipFill>
        <p:spPr>
          <a:xfrm>
            <a:off x="4435266" y="324382"/>
            <a:ext cx="4479888" cy="2412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670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1972" y="201155"/>
            <a:ext cx="4590850" cy="523220"/>
          </a:xfrm>
          <a:prstGeom prst="rect">
            <a:avLst/>
          </a:prstGeom>
          <a:noFill/>
        </p:spPr>
        <p:txBody>
          <a:bodyPr wrap="square" rtlCol="0">
            <a:spAutoFit/>
          </a:bodyPr>
          <a:lstStyle/>
          <a:p>
            <a:pPr algn="ctr"/>
            <a:r>
              <a:rPr lang="fr-FR" sz="2800" b="1" i="1" dirty="0">
                <a:latin typeface="Jumble" panose="02000503000000020004" pitchFamily="2" charset="0"/>
              </a:rPr>
              <a:t>3.3 La Capitainerie </a:t>
            </a:r>
          </a:p>
        </p:txBody>
      </p:sp>
      <p:sp>
        <p:nvSpPr>
          <p:cNvPr id="3" name="ZoneTexte 2"/>
          <p:cNvSpPr txBox="1"/>
          <p:nvPr/>
        </p:nvSpPr>
        <p:spPr>
          <a:xfrm>
            <a:off x="98772" y="1201676"/>
            <a:ext cx="7914352" cy="4524315"/>
          </a:xfrm>
          <a:prstGeom prst="rect">
            <a:avLst/>
          </a:prstGeom>
          <a:noFill/>
        </p:spPr>
        <p:txBody>
          <a:bodyPr wrap="square" rtlCol="0">
            <a:spAutoFit/>
          </a:bodyPr>
          <a:lstStyle/>
          <a:p>
            <a:pPr algn="just"/>
            <a:r>
              <a:rPr lang="fr-FR" sz="1600" dirty="0">
                <a:latin typeface="Times New Roman" panose="02020603050405020304" pitchFamily="18" charset="0"/>
                <a:cs typeface="Times New Roman" panose="02020603050405020304" pitchFamily="18" charset="0"/>
              </a:rPr>
              <a:t>La Capitainerie regroupe l’ensemble des fonctionnaires et agents en charge de la police portuaire, de la sécurité et de la sûreté portuaire, ainsi que de la gestion des situations d’urgence. Ces personnels relèvent soit de l’Autorité Investie du Pouvoir de Police Portuaire (AI3P), soit de l’Autorité Portuaire (AP). Également, la Capitainerie assure le lien avec les usagers du port.</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Le commandant de port est l’autorité fonctionnelle chargé de la police.</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Les officiers de port (OP), les officiers de ports adjoints (OPA), les surveillants de port et les auxiliaires de surveillance veillent aux respects des lois et des règlements relatifs à la police des ports maritimes.</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L’exercice de la police portuaire contribue au bon fonctionnement des activités portuaires et à la protection des installations à travers la police de la grande voirie.</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Les officiers de port et les officiers de port adjoints sont des fonctionnaires d'Etat. Ils prêtent serment devant le tribunal judiciaire de leur résidence administrative. Ils veillent au respect des lois et règlements relatifs à la police des ports maritimes.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124" y="462765"/>
            <a:ext cx="4220027" cy="46790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4221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52F1A5-703C-6D7E-83DE-EB9DE540DB64}"/>
              </a:ext>
            </a:extLst>
          </p:cNvPr>
          <p:cNvSpPr/>
          <p:nvPr/>
        </p:nvSpPr>
        <p:spPr>
          <a:xfrm>
            <a:off x="550163" y="2401369"/>
            <a:ext cx="10764470" cy="4154984"/>
          </a:xfrm>
          <a:prstGeom prst="rect">
            <a:avLst/>
          </a:prstGeom>
        </p:spPr>
        <p:txBody>
          <a:bodyPr wrap="square">
            <a:spAutoFit/>
          </a:bodyPr>
          <a:lstStyle/>
          <a:p>
            <a:pPr algn="just"/>
            <a:r>
              <a:rPr lang="fr-FR" sz="1400" dirty="0">
                <a:latin typeface="Times New Roman" panose="02020603050405020304" pitchFamily="18" charset="0"/>
                <a:cs typeface="Times New Roman" panose="02020603050405020304" pitchFamily="18" charset="0"/>
              </a:rPr>
              <a:t>Les capitaineries assurent les missions de police aux titres de </a:t>
            </a:r>
            <a:r>
              <a:rPr lang="fr-FR" sz="1400" u="sng" dirty="0">
                <a:latin typeface="Times New Roman" panose="02020603050405020304" pitchFamily="18" charset="0"/>
                <a:cs typeface="Times New Roman" panose="02020603050405020304" pitchFamily="18" charset="0"/>
              </a:rPr>
              <a:t>deux autorités </a:t>
            </a:r>
            <a:r>
              <a:rPr lang="fr-FR" sz="1400" dirty="0">
                <a:latin typeface="Times New Roman" panose="02020603050405020304" pitchFamily="18" charset="0"/>
                <a:cs typeface="Times New Roman" panose="02020603050405020304" pitchFamily="18" charset="0"/>
              </a:rPr>
              <a:t>:</a:t>
            </a:r>
          </a:p>
          <a:p>
            <a:pPr algn="just"/>
            <a:endParaRPr lang="fr-FR" sz="1600"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AUTORITÉ PORTUAIRE (AP) </a:t>
            </a:r>
            <a:r>
              <a:rPr lang="fr-FR" sz="1600" b="1"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Elle exerce la police de l'exploitation du port, qui comprend notamment l'attribution des postes à quai et l'occupation des terre-pleins.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Elle exerce la police de la conservation du domaine public du port.</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Dans un grand port fluvio-maritime, elle exerce la police de la conservation du domaine du secteur fluvial dans les conditions prévues par le code général de la propriété des personnes publiques.</a:t>
            </a:r>
          </a:p>
          <a:p>
            <a:pPr algn="just"/>
            <a:endParaRPr lang="fr-FR"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algn="just"/>
            <a:r>
              <a:rPr lang="fr-FR" sz="1600" b="1" dirty="0">
                <a:latin typeface="Times New Roman" panose="02020603050405020304" pitchFamily="18" charset="0"/>
                <a:cs typeface="Times New Roman" panose="02020603050405020304" pitchFamily="18" charset="0"/>
              </a:rPr>
              <a:t>AUTORITÉ INVESTIE DU POUVOIR DE POLICE PORTUAIRE (AI3P) :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Elle exerce la police du plan d'eau qui comprend notamment l'organisation des entrées, sorties et mouvements des navires, bateaux ou autres engins flottants.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Elle exerce la police des marchandises dangereuses.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Elle contribue au recueil, à la transmission et à la diffusion de l'information nautique.</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Dans les limites administratives du port maritime et à l'intérieur de la zone maritime et fluviale de régulation, tout capitaine, maître ou patron d'un navire, d'un bateau ou de tout autre engin flottant est tenu d'obtempérer aux signaux réglementaires ou aux ordres donnés, par quelque moyen que ce soit, par les officiers de port, officiers de port adjoints ou surveillants de port concernant le mouvement de son navire, bateau ou engin.</a:t>
            </a:r>
            <a:endParaRPr lang="fr-FR" sz="1200" b="1" dirty="0">
              <a:latin typeface="Times New Roman" panose="02020603050405020304" pitchFamily="18" charset="0"/>
              <a:cs typeface="Times New Roman" panose="02020603050405020304" pitchFamily="18" charset="0"/>
            </a:endParaRPr>
          </a:p>
          <a:p>
            <a:pPr algn="just"/>
            <a:endParaRPr lang="fr-FR" sz="1600" b="1" dirty="0">
              <a:latin typeface="Times New Roman" panose="02020603050405020304" pitchFamily="18" charset="0"/>
              <a:cs typeface="Times New Roman" panose="02020603050405020304" pitchFamily="18" charset="0"/>
            </a:endParaRPr>
          </a:p>
          <a:p>
            <a:pPr algn="just"/>
            <a:endParaRPr lang="fr-FR" sz="1200" b="1" dirty="0">
              <a:latin typeface="Times New Roman" panose="02020603050405020304" pitchFamily="18" charset="0"/>
              <a:cs typeface="Times New Roman" panose="02020603050405020304" pitchFamily="18" charset="0"/>
            </a:endParaRPr>
          </a:p>
          <a:p>
            <a:pPr algn="just"/>
            <a:r>
              <a:rPr lang="fr-FR" sz="1200" b="1" dirty="0">
                <a:latin typeface="Times New Roman" panose="02020603050405020304" pitchFamily="18" charset="0"/>
                <a:cs typeface="Times New Roman" panose="02020603050405020304" pitchFamily="18" charset="0"/>
              </a:rPr>
              <a:t>Articles L 5331-7 et  L 5331-8 CT</a:t>
            </a:r>
          </a:p>
          <a:p>
            <a:pPr algn="just"/>
            <a:r>
              <a:rPr lang="fr-FR" sz="1200" b="1" dirty="0">
                <a:latin typeface="Times New Roman" panose="02020603050405020304" pitchFamily="18" charset="0"/>
                <a:cs typeface="Times New Roman" panose="02020603050405020304" pitchFamily="18" charset="0"/>
              </a:rPr>
              <a:t>Article R 5332-11 CT</a:t>
            </a:r>
          </a:p>
        </p:txBody>
      </p:sp>
      <p:sp>
        <p:nvSpPr>
          <p:cNvPr id="4" name="Titre 3">
            <a:extLst>
              <a:ext uri="{FF2B5EF4-FFF2-40B4-BE49-F238E27FC236}">
                <a16:creationId xmlns:a16="http://schemas.microsoft.com/office/drawing/2014/main" id="{0D1D0108-6D5A-2241-CDB4-5BC056C78F79}"/>
              </a:ext>
            </a:extLst>
          </p:cNvPr>
          <p:cNvSpPr>
            <a:spLocks noGrp="1"/>
          </p:cNvSpPr>
          <p:nvPr>
            <p:ph type="title"/>
          </p:nvPr>
        </p:nvSpPr>
        <p:spPr>
          <a:xfrm>
            <a:off x="3298677" y="848873"/>
            <a:ext cx="4537817" cy="740643"/>
          </a:xfrm>
          <a:ln>
            <a:noFill/>
          </a:ln>
        </p:spPr>
        <p:txBody>
          <a:bodyPr>
            <a:normAutofit/>
          </a:bodyPr>
          <a:lstStyle/>
          <a:p>
            <a:pPr algn="ctr"/>
            <a:r>
              <a:rPr lang="fr-FR" sz="4000" i="1" u="sng" dirty="0">
                <a:solidFill>
                  <a:schemeClr val="bg1"/>
                </a:solidFill>
                <a:latin typeface="Jumble" panose="02000503000000020004" pitchFamily="2" charset="0"/>
              </a:rPr>
              <a:t>AP ET AI3P</a:t>
            </a:r>
          </a:p>
        </p:txBody>
      </p:sp>
    </p:spTree>
    <p:extLst>
      <p:ext uri="{BB962C8B-B14F-4D97-AF65-F5344CB8AC3E}">
        <p14:creationId xmlns:p14="http://schemas.microsoft.com/office/powerpoint/2010/main" val="376426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882" y="592042"/>
            <a:ext cx="11116235" cy="1389529"/>
          </a:xfrm>
        </p:spPr>
        <p:txBody>
          <a:bodyPr>
            <a:normAutofit/>
          </a:bodyPr>
          <a:lstStyle/>
          <a:p>
            <a:pPr algn="ctr"/>
            <a:r>
              <a:rPr lang="fr-FR" sz="4000" b="1" dirty="0">
                <a:solidFill>
                  <a:schemeClr val="bg1"/>
                </a:solidFill>
                <a:latin typeface="Jumble" panose="02000503000000020004" pitchFamily="2" charset="0"/>
                <a:ea typeface="+mn-ea"/>
                <a:cs typeface="+mn-cs"/>
              </a:rPr>
              <a:t>Autorité Portuaire (AP)</a:t>
            </a:r>
          </a:p>
        </p:txBody>
      </p:sp>
      <p:sp>
        <p:nvSpPr>
          <p:cNvPr id="3" name="Parchemin vertical 2"/>
          <p:cNvSpPr/>
          <p:nvPr/>
        </p:nvSpPr>
        <p:spPr>
          <a:xfrm>
            <a:off x="286867" y="2366795"/>
            <a:ext cx="5719484" cy="3725634"/>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182" marR="237963" lvl="0" indent="-34290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Police de l'exploitation du port , qui comprend notamment l’attribution des postes à quai et occupation des terre-pleins et l’animation de la conférence hebdomadaire des places à quai, facteur de cohésion et de coordination des acteurs portuaires de terrain.</a:t>
            </a:r>
          </a:p>
          <a:p>
            <a:pPr marL="432182" marR="237963" lvl="0" indent="-34290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Police de la conservation du domaine public du port (PV de de grande voirie), vérification de la protection des ouvrages servant à l’amarrage</a:t>
            </a:r>
          </a:p>
          <a:p>
            <a:pPr marL="432182" marR="237963" lvl="0" indent="-34290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Elaboration d’un plan de sûreté portuaire. Mise en œuvre du plan de sûreté portuaire (exercices et entrainements). Nomination de l’agent de sûreté portuaire.</a:t>
            </a:r>
          </a:p>
          <a:p>
            <a:pPr marL="432182" marR="237963" lvl="0" indent="-34290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Détermination des tirants d’eau acceptés aux différents quais, avant-port et chenaux.</a:t>
            </a:r>
          </a:p>
          <a:p>
            <a:pPr marL="432182" marR="237963" lvl="0" indent="-34290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Contrôles des sondages et dragages</a:t>
            </a:r>
          </a:p>
          <a:p>
            <a:pPr marL="432182" marR="237963" lvl="0" indent="-34290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endParaRPr lang="fr-FR" sz="1400" dirty="0">
              <a:latin typeface="Times New Roman" panose="02020603050405020304" pitchFamily="18" charset="0"/>
              <a:cs typeface="Times New Roman" panose="02020603050405020304" pitchFamily="18" charset="0"/>
            </a:endParaRPr>
          </a:p>
        </p:txBody>
      </p:sp>
      <p:sp>
        <p:nvSpPr>
          <p:cNvPr id="5" name="Parchemin vertical 4"/>
          <p:cNvSpPr/>
          <p:nvPr/>
        </p:nvSpPr>
        <p:spPr>
          <a:xfrm>
            <a:off x="6185651" y="2366795"/>
            <a:ext cx="5719484" cy="3725634"/>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Autorisations et prescriptions en matière de travaux des navires</a:t>
            </a:r>
          </a:p>
          <a:p>
            <a:pPr marL="285750" lvl="0" indent="-28575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Contrôle et surveillance générale de la propreté des plans d’eau et des terre-pleins.</a:t>
            </a:r>
          </a:p>
          <a:p>
            <a:pPr marL="285750" lvl="0" indent="-28575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Contrôle des déclarations déchets des navires. Application du plan de réception des déchets issus des navires</a:t>
            </a:r>
          </a:p>
          <a:p>
            <a:pPr marL="285750" lvl="0" indent="-285750">
              <a:spcAft>
                <a:spcPts val="0"/>
              </a:spcAf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Mise à disposition des informations et des statistiques relatives aux mouvements des navires, au trafic maritime de passagers et de marchandises ainsi qu’au nombre de personnes à bord des navires et aux caractéristiques des cargaisons, notamment dangereuses ou polluantes.</a:t>
            </a:r>
          </a:p>
          <a:p>
            <a:pPr lvl="0">
              <a:spcAft>
                <a:spcPts val="0"/>
              </a:spcAft>
            </a:pPr>
            <a:endParaRPr lang="fr-FR" sz="16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endParaRPr lang="fr-FR" sz="1600" dirty="0">
              <a:latin typeface="Times New Roman" panose="02020603050405020304" pitchFamily="18" charset="0"/>
              <a:cs typeface="Times New Roman" panose="02020603050405020304" pitchFamily="18" charset="0"/>
            </a:endParaRPr>
          </a:p>
          <a:p>
            <a:pPr lvl="0">
              <a:spcAft>
                <a:spcPts val="0"/>
              </a:spcAft>
            </a:pPr>
            <a:endParaRPr lang="fr-FR" sz="16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2BA9C710-3A4F-FE98-7316-A2E44B870CCA}"/>
              </a:ext>
            </a:extLst>
          </p:cNvPr>
          <p:cNvSpPr txBox="1"/>
          <p:nvPr/>
        </p:nvSpPr>
        <p:spPr>
          <a:xfrm>
            <a:off x="448234" y="6230928"/>
            <a:ext cx="2303512" cy="276999"/>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 Articles L5331-5 à L5331-10 CT </a:t>
            </a:r>
          </a:p>
        </p:txBody>
      </p:sp>
      <p:sp>
        <p:nvSpPr>
          <p:cNvPr id="7" name="ZoneTexte 6">
            <a:extLst>
              <a:ext uri="{FF2B5EF4-FFF2-40B4-BE49-F238E27FC236}">
                <a16:creationId xmlns:a16="http://schemas.microsoft.com/office/drawing/2014/main" id="{ACCE3885-72D0-1A64-7D06-5BA9D68CCC8D}"/>
              </a:ext>
            </a:extLst>
          </p:cNvPr>
          <p:cNvSpPr txBox="1"/>
          <p:nvPr/>
        </p:nvSpPr>
        <p:spPr>
          <a:xfrm>
            <a:off x="516600" y="6507927"/>
            <a:ext cx="1662577" cy="276999"/>
          </a:xfrm>
          <a:prstGeom prst="rect">
            <a:avLst/>
          </a:prstGeom>
          <a:noFill/>
        </p:spPr>
        <p:txBody>
          <a:bodyPr wrap="square">
            <a:spAutoFit/>
          </a:bodyPr>
          <a:lstStyle/>
          <a:p>
            <a:pPr algn="just"/>
            <a:r>
              <a:rPr lang="fr-FR" sz="1200" b="1" dirty="0">
                <a:latin typeface="Times New Roman" panose="02020603050405020304" pitchFamily="18" charset="0"/>
                <a:cs typeface="Times New Roman" panose="02020603050405020304" pitchFamily="18" charset="0"/>
              </a:rPr>
              <a:t>Article R 5332-11 CT</a:t>
            </a:r>
          </a:p>
        </p:txBody>
      </p:sp>
    </p:spTree>
    <p:extLst>
      <p:ext uri="{BB962C8B-B14F-4D97-AF65-F5344CB8AC3E}">
        <p14:creationId xmlns:p14="http://schemas.microsoft.com/office/powerpoint/2010/main" val="159302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175190" y="4139033"/>
            <a:ext cx="5730374" cy="2553550"/>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182" marR="237963" lvl="0" indent="-34290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Elaboration du règlement général de transport et de manutention des marchandises dangereuses</a:t>
            </a:r>
          </a:p>
          <a:p>
            <a:pPr marL="432182" marR="237963" lvl="0" indent="-34290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Police des marchandises dangereuses :  Après études, acceptation ou refus des navires transportant des matières dangereuses. Traitement des déclarations de matières dangereuses. Prescription et suivi des mesures appropriées pour préserver le port et l’environnement. Contrôle systématique (check-list) au cours de l’escale de tout navire. Autorisation de chargement ou de déchargement. Contrôle de l’application des règlements afférents aux marchandises dangereuses sur terre-plein ou sous hangar. Contrôle sécurité des travaux sur les navires.</a:t>
            </a:r>
          </a:p>
          <a:p>
            <a:pPr marL="432182" marR="237963" lvl="0" indent="-34290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432182" marR="237963" lvl="0" indent="-34290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Détermination des conditions d’accueil des navires en difficulté (échanges préalables avec l’AP)</a:t>
            </a:r>
          </a:p>
        </p:txBody>
      </p:sp>
      <p:sp>
        <p:nvSpPr>
          <p:cNvPr id="5" name="Parchemin vertical 4"/>
          <p:cNvSpPr/>
          <p:nvPr/>
        </p:nvSpPr>
        <p:spPr>
          <a:xfrm>
            <a:off x="5898021" y="1202104"/>
            <a:ext cx="6118789" cy="2805874"/>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Police de l’eau. Contrôle des rejets industriels dans les bassins portuaires</a:t>
            </a:r>
          </a:p>
          <a:p>
            <a:pPr marL="285750" lvl="0" indent="-28575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Police de la signalisation maritime. Contrôle du bon fonctionnement du balisage. Diffusion nautique d’informations relatives au balisage.</a:t>
            </a:r>
          </a:p>
          <a:p>
            <a:pPr marL="285750" lvl="0" indent="-28575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Police du plan d’eau qui comprend notamment l’organisation des entrées, sorties et mouvements des navires, bateaux ou autres engins flottants.</a:t>
            </a:r>
          </a:p>
          <a:p>
            <a:pPr marL="285750" lvl="0" indent="-28575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Contribution au recueil, à la transmission et à la diffusion de l’information nautique.</a:t>
            </a:r>
          </a:p>
          <a:p>
            <a:pPr marL="285750" lvl="0" indent="-28575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Application des différents textes en vigueur (conventions internationales, règlements européens, lois, arrêtés ministériels ou préfectoraux)</a:t>
            </a:r>
          </a:p>
          <a:p>
            <a:pPr marL="285750" lvl="0" indent="-285750">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Visite préalable et dépôt de cautionnement</a:t>
            </a:r>
          </a:p>
        </p:txBody>
      </p:sp>
      <p:sp>
        <p:nvSpPr>
          <p:cNvPr id="8" name="ZoneTexte 7"/>
          <p:cNvSpPr txBox="1"/>
          <p:nvPr/>
        </p:nvSpPr>
        <p:spPr>
          <a:xfrm>
            <a:off x="606751" y="643568"/>
            <a:ext cx="10477144" cy="461665"/>
          </a:xfrm>
          <a:prstGeom prst="rect">
            <a:avLst/>
          </a:prstGeom>
          <a:noFill/>
        </p:spPr>
        <p:txBody>
          <a:bodyPr wrap="square" rtlCol="0">
            <a:spAutoFit/>
          </a:bodyPr>
          <a:lstStyle/>
          <a:p>
            <a:pPr algn="ctr"/>
            <a:r>
              <a:rPr lang="fr-FR" sz="2400" dirty="0">
                <a:solidFill>
                  <a:schemeClr val="bg1"/>
                </a:solidFill>
                <a:latin typeface="Jumble" panose="02000503000000020004" pitchFamily="2" charset="0"/>
              </a:rPr>
              <a:t>Autorité investie du pouvoir de police portuaire (AI3P) </a:t>
            </a:r>
          </a:p>
        </p:txBody>
      </p:sp>
      <p:sp>
        <p:nvSpPr>
          <p:cNvPr id="2" name="Parchemin vertical 2">
            <a:extLst>
              <a:ext uri="{FF2B5EF4-FFF2-40B4-BE49-F238E27FC236}">
                <a16:creationId xmlns:a16="http://schemas.microsoft.com/office/drawing/2014/main" id="{B627E44E-D4EA-96D9-53F5-7EA993A0A075}"/>
              </a:ext>
            </a:extLst>
          </p:cNvPr>
          <p:cNvSpPr/>
          <p:nvPr/>
        </p:nvSpPr>
        <p:spPr>
          <a:xfrm>
            <a:off x="5898021" y="4095077"/>
            <a:ext cx="6118789" cy="2553549"/>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182" marR="237963" lvl="0" indent="-34290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Délimitation de la zone portuaire de sûreté. Délimitation des zones d’accès restreint(ZAR). Interdiction, expulsion ou restriction d’accès et de mouvements de navires, bateaux ou autres engins flottants dans la zone portuaire de sécurité. Etablissement de la liste des installations portuaire. Approbation des plans de sûreté des installations portuaires (plans élaborés par le responsable de l’installation portuaire). Agrément de l’agent de sûreté portuaire. Contrôle de l’application des mesures de sûreté portuaire. Application du code ISPS, recueil et traitement des déclarations de sûreté des navires pour transmission à l’ASP et l’ASIP. Compte-rendu des délits d’introduction ou tentative  d’introduction dans les zones d’accès restreint.</a:t>
            </a:r>
          </a:p>
        </p:txBody>
      </p:sp>
      <p:sp>
        <p:nvSpPr>
          <p:cNvPr id="7" name="Parchemin vertical 4">
            <a:extLst>
              <a:ext uri="{FF2B5EF4-FFF2-40B4-BE49-F238E27FC236}">
                <a16:creationId xmlns:a16="http://schemas.microsoft.com/office/drawing/2014/main" id="{2BDFADD3-1EE8-ED4E-0C4C-CD42DB41CFDE}"/>
              </a:ext>
            </a:extLst>
          </p:cNvPr>
          <p:cNvSpPr/>
          <p:nvPr/>
        </p:nvSpPr>
        <p:spPr>
          <a:xfrm>
            <a:off x="251680" y="1236288"/>
            <a:ext cx="5730375" cy="2817436"/>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Réception des attestations de collecte des déchets.</a:t>
            </a:r>
          </a:p>
          <a:p>
            <a:pPr marL="285750" lvl="0" indent="-285750" algn="just">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Autorisation et prescription en matière d’avitaillement des navires. </a:t>
            </a:r>
          </a:p>
          <a:p>
            <a:pPr marL="285750" lvl="0" indent="-285750" algn="just">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Participation à la délivrance des licences des capitaines pilotes.</a:t>
            </a:r>
          </a:p>
          <a:p>
            <a:pPr marL="285750" lvl="0" indent="-285750" algn="just">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Suivi du chargement et déchargement des navires vraquiers.</a:t>
            </a:r>
          </a:p>
          <a:p>
            <a:pPr marL="285750" lvl="0" indent="-285750" algn="just">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Contribution au recueil, à la transmission et à la diffusion de l’information nautique.</a:t>
            </a:r>
          </a:p>
          <a:p>
            <a:pPr marL="285750" lvl="0" indent="-285750" algn="just">
              <a:spcAft>
                <a:spcPts val="0"/>
              </a:spcAft>
              <a:buFont typeface="Arial" panose="020B0604020202020204" pitchFamily="34" charset="0"/>
              <a:buChar char="•"/>
            </a:pPr>
            <a:endParaRPr lang="fr-FR" sz="1100" dirty="0">
              <a:latin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Application des différents textes en vigueur (conventions internationales, règlements européens, lois, arrêtés ministériels ou préfectoraux).</a:t>
            </a:r>
          </a:p>
          <a:p>
            <a:pPr lvl="0" algn="just">
              <a:spcAft>
                <a:spcPts val="0"/>
              </a:spcAft>
            </a:pPr>
            <a:endParaRPr lang="fr-FR" sz="11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100" dirty="0">
                <a:latin typeface="Times New Roman" panose="02020603050405020304" pitchFamily="18" charset="0"/>
                <a:cs typeface="Times New Roman" panose="02020603050405020304" pitchFamily="18" charset="0"/>
              </a:rPr>
              <a:t>Coordination des secours en cas de nécessité.</a:t>
            </a:r>
          </a:p>
          <a:p>
            <a:pPr lvl="0">
              <a:spcAft>
                <a:spcPts val="0"/>
              </a:spcAft>
            </a:pPr>
            <a:endParaRPr lang="fr-FR" sz="16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866A5206-A866-5D0A-2BA7-F13B9E0ADEF9}"/>
              </a:ext>
            </a:extLst>
          </p:cNvPr>
          <p:cNvSpPr txBox="1"/>
          <p:nvPr/>
        </p:nvSpPr>
        <p:spPr>
          <a:xfrm>
            <a:off x="9518089" y="6255106"/>
            <a:ext cx="2320603" cy="276999"/>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 Articles L5331-5 à L5331-10 CT </a:t>
            </a:r>
          </a:p>
        </p:txBody>
      </p:sp>
      <p:sp>
        <p:nvSpPr>
          <p:cNvPr id="4" name="ZoneTexte 3">
            <a:extLst>
              <a:ext uri="{FF2B5EF4-FFF2-40B4-BE49-F238E27FC236}">
                <a16:creationId xmlns:a16="http://schemas.microsoft.com/office/drawing/2014/main" id="{8742DAD9-C72F-07D4-A7B8-E39069D679B5}"/>
              </a:ext>
            </a:extLst>
          </p:cNvPr>
          <p:cNvSpPr txBox="1"/>
          <p:nvPr/>
        </p:nvSpPr>
        <p:spPr>
          <a:xfrm>
            <a:off x="6096000" y="6214432"/>
            <a:ext cx="1662577" cy="276999"/>
          </a:xfrm>
          <a:prstGeom prst="rect">
            <a:avLst/>
          </a:prstGeom>
          <a:noFill/>
        </p:spPr>
        <p:txBody>
          <a:bodyPr wrap="square">
            <a:spAutoFit/>
          </a:bodyPr>
          <a:lstStyle/>
          <a:p>
            <a:pPr algn="just"/>
            <a:r>
              <a:rPr lang="fr-FR" sz="1200" b="1" dirty="0">
                <a:latin typeface="Times New Roman" panose="02020603050405020304" pitchFamily="18" charset="0"/>
                <a:cs typeface="Times New Roman" panose="02020603050405020304" pitchFamily="18" charset="0"/>
              </a:rPr>
              <a:t>Article R 5332-11 CT</a:t>
            </a:r>
          </a:p>
        </p:txBody>
      </p:sp>
    </p:spTree>
    <p:extLst>
      <p:ext uri="{BB962C8B-B14F-4D97-AF65-F5344CB8AC3E}">
        <p14:creationId xmlns:p14="http://schemas.microsoft.com/office/powerpoint/2010/main" val="426893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vertical 2"/>
          <p:cNvSpPr/>
          <p:nvPr/>
        </p:nvSpPr>
        <p:spPr>
          <a:xfrm>
            <a:off x="376516" y="2492270"/>
            <a:ext cx="5719484" cy="3532515"/>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2182" marR="237963" lvl="0" indent="-342900">
              <a:lnSpc>
                <a:spcPct val="150000"/>
              </a:lnSpc>
              <a:spcAft>
                <a:spcPts val="0"/>
              </a:spcAft>
              <a:buFont typeface="Arial" panose="020B0604020202020204" pitchFamily="34" charset="0"/>
              <a:buChar char="•"/>
            </a:pPr>
            <a:r>
              <a:rPr lang="fr-FR" sz="1400" b="1" dirty="0">
                <a:latin typeface="Times New Roman" panose="02020603050405020304" pitchFamily="18" charset="0"/>
                <a:cs typeface="Times New Roman" panose="02020603050405020304" pitchFamily="18" charset="0"/>
              </a:rPr>
              <a:t>Partage AP et AI3P</a:t>
            </a:r>
          </a:p>
          <a:p>
            <a:pPr marL="889382" marR="237963" lvl="1" indent="-34290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Elaboration du règlement particulier de police</a:t>
            </a:r>
          </a:p>
          <a:p>
            <a:pPr marL="889382" marR="237963" lvl="1" indent="-34290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Accueil et information des usagers</a:t>
            </a:r>
          </a:p>
          <a:p>
            <a:pPr marL="889382" marR="237963" lvl="1" indent="-34290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Si l’urgence ou des circonstances graves l’exigent, réquisition des armateurs, capitainerie, maitres ou patrons de navires, marins, ouvriers-dockers, pilotes lamaneurs et remorqueurs.</a:t>
            </a:r>
          </a:p>
          <a:p>
            <a:pPr marL="889382" marR="237963" lvl="1" indent="-34290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Sécurité d’intervention incendie et pollution accidentelle sur le port</a:t>
            </a:r>
          </a:p>
        </p:txBody>
      </p:sp>
      <p:sp>
        <p:nvSpPr>
          <p:cNvPr id="5" name="Parchemin vertical 4"/>
          <p:cNvSpPr/>
          <p:nvPr/>
        </p:nvSpPr>
        <p:spPr>
          <a:xfrm>
            <a:off x="6167718" y="2492270"/>
            <a:ext cx="5719484" cy="3532515"/>
          </a:xfrm>
          <a:prstGeom prst="verticalScroll">
            <a:avLst>
              <a:gd name="adj" fmla="val 4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50000"/>
              </a:lnSpc>
              <a:spcAft>
                <a:spcPts val="0"/>
              </a:spcAft>
              <a:buFont typeface="Arial" panose="020B0604020202020204" pitchFamily="34" charset="0"/>
              <a:buChar char="•"/>
            </a:pPr>
            <a:r>
              <a:rPr lang="fr-FR" sz="1400" b="1" dirty="0">
                <a:latin typeface="Times New Roman" panose="02020603050405020304" pitchFamily="18" charset="0"/>
                <a:cs typeface="Times New Roman" panose="02020603050405020304" pitchFamily="18" charset="0"/>
              </a:rPr>
              <a:t>Code de l’environnement :</a:t>
            </a:r>
          </a:p>
          <a:p>
            <a:pPr marL="742950" lvl="1" indent="-28575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Pollution par les rejets des navires.</a:t>
            </a:r>
          </a:p>
          <a:p>
            <a:pPr marL="742950" lvl="1" indent="-28575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Pollution par les opérations d’exploration ou exploration du fond de la mer ou de son sous-sol.</a:t>
            </a:r>
          </a:p>
          <a:p>
            <a:pPr marL="742950" lvl="1" indent="-28575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Pollution par les opérations d’immersion.</a:t>
            </a:r>
          </a:p>
          <a:p>
            <a:pPr marL="742950" lvl="1" indent="-28575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Pollution par les opérations d’incinération en mer.</a:t>
            </a:r>
          </a:p>
          <a:p>
            <a:pPr lvl="0">
              <a:lnSpc>
                <a:spcPct val="150000"/>
              </a:lnSpc>
              <a:spcAft>
                <a:spcPts val="0"/>
              </a:spcAft>
            </a:pPr>
            <a:endParaRPr lang="fr-FR" sz="1400" dirty="0">
              <a:latin typeface="Times New Roman" panose="02020603050405020304" pitchFamily="18" charset="0"/>
              <a:cs typeface="Times New Roman" panose="02020603050405020304" pitchFamily="18" charset="0"/>
            </a:endParaRPr>
          </a:p>
          <a:p>
            <a:pPr marL="285750" lvl="0" indent="-285750">
              <a:lnSpc>
                <a:spcPct val="150000"/>
              </a:lnSpc>
              <a:spcAft>
                <a:spcPts val="0"/>
              </a:spcAft>
              <a:buFont typeface="Arial" panose="020B0604020202020204" pitchFamily="34" charset="0"/>
              <a:buChar char="•"/>
            </a:pPr>
            <a:r>
              <a:rPr lang="fr-FR" sz="1400" b="1" dirty="0">
                <a:latin typeface="Times New Roman" panose="02020603050405020304" pitchFamily="18" charset="0"/>
                <a:cs typeface="Times New Roman" panose="02020603050405020304" pitchFamily="18" charset="0"/>
              </a:rPr>
              <a:t>Code du tourisme :</a:t>
            </a:r>
          </a:p>
          <a:p>
            <a:pPr marL="742950" lvl="1" indent="-285750">
              <a:lnSpc>
                <a:spcPct val="150000"/>
              </a:lnSpc>
              <a:buFont typeface="Wingdings" panose="05000000000000000000" pitchFamily="2" charset="2"/>
              <a:buChar char="Ø"/>
            </a:pPr>
            <a:r>
              <a:rPr lang="fr-FR" sz="1400" dirty="0">
                <a:latin typeface="Times New Roman" panose="02020603050405020304" pitchFamily="18" charset="0"/>
                <a:cs typeface="Times New Roman" panose="02020603050405020304" pitchFamily="18" charset="0"/>
              </a:rPr>
              <a:t>Infractions au mouillage.</a:t>
            </a:r>
          </a:p>
        </p:txBody>
      </p:sp>
      <p:sp>
        <p:nvSpPr>
          <p:cNvPr id="8" name="ZoneTexte 7"/>
          <p:cNvSpPr txBox="1"/>
          <p:nvPr/>
        </p:nvSpPr>
        <p:spPr>
          <a:xfrm>
            <a:off x="788258" y="1100688"/>
            <a:ext cx="10075256" cy="523220"/>
          </a:xfrm>
          <a:prstGeom prst="rect">
            <a:avLst/>
          </a:prstGeom>
          <a:noFill/>
        </p:spPr>
        <p:txBody>
          <a:bodyPr wrap="square" rtlCol="0">
            <a:spAutoFit/>
          </a:bodyPr>
          <a:lstStyle/>
          <a:p>
            <a:pPr algn="ctr"/>
            <a:r>
              <a:rPr lang="fr-FR" sz="2800" dirty="0">
                <a:solidFill>
                  <a:schemeClr val="bg1"/>
                </a:solidFill>
                <a:latin typeface="Jumble" panose="02000503000000020004" pitchFamily="2" charset="0"/>
              </a:rPr>
              <a:t>Missions partagées et autres missions des AP et  AI3P</a:t>
            </a:r>
          </a:p>
        </p:txBody>
      </p:sp>
    </p:spTree>
    <p:extLst>
      <p:ext uri="{BB962C8B-B14F-4D97-AF65-F5344CB8AC3E}">
        <p14:creationId xmlns:p14="http://schemas.microsoft.com/office/powerpoint/2010/main" val="378075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227D9-8711-43A5-3F4E-419B63FFDFCE}"/>
              </a:ext>
            </a:extLst>
          </p:cNvPr>
          <p:cNvSpPr>
            <a:spLocks noGrp="1"/>
          </p:cNvSpPr>
          <p:nvPr>
            <p:ph type="title"/>
          </p:nvPr>
        </p:nvSpPr>
        <p:spPr>
          <a:xfrm>
            <a:off x="908141" y="994754"/>
            <a:ext cx="10109128" cy="674328"/>
          </a:xfrm>
        </p:spPr>
        <p:txBody>
          <a:bodyPr>
            <a:normAutofit/>
          </a:bodyPr>
          <a:lstStyle/>
          <a:p>
            <a:pPr algn="ctr"/>
            <a:r>
              <a:rPr lang="fr-FR" sz="2800" i="1" u="sng" dirty="0">
                <a:solidFill>
                  <a:schemeClr val="bg1"/>
                </a:solidFill>
                <a:latin typeface="Jumble" panose="02000503000000020004" pitchFamily="2" charset="0"/>
              </a:rPr>
              <a:t>Officiers de port et Officiers de port adjoint</a:t>
            </a:r>
            <a:endParaRPr lang="fr-FR" sz="2800" u="sng" dirty="0">
              <a:solidFill>
                <a:schemeClr val="bg1"/>
              </a:solidFill>
              <a:latin typeface="Jumble" panose="02000503000000020004" pitchFamily="2" charset="0"/>
            </a:endParaRPr>
          </a:p>
        </p:txBody>
      </p:sp>
      <p:sp>
        <p:nvSpPr>
          <p:cNvPr id="8" name="ZoneTexte 7">
            <a:extLst>
              <a:ext uri="{FF2B5EF4-FFF2-40B4-BE49-F238E27FC236}">
                <a16:creationId xmlns:a16="http://schemas.microsoft.com/office/drawing/2014/main" id="{5FE4B4DA-D454-2265-E5F8-88FAA2B76C55}"/>
              </a:ext>
            </a:extLst>
          </p:cNvPr>
          <p:cNvSpPr txBox="1"/>
          <p:nvPr/>
        </p:nvSpPr>
        <p:spPr>
          <a:xfrm>
            <a:off x="387342" y="4422780"/>
            <a:ext cx="11595099"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r-FR" sz="1600" b="1" dirty="0">
                <a:latin typeface="Times New Roman" panose="02020603050405020304" pitchFamily="18" charset="0"/>
                <a:cs typeface="Times New Roman" panose="02020603050405020304" pitchFamily="18" charset="0"/>
              </a:rPr>
              <a:t>CONDITIONS DE PARTICIPATION AU CONCOURS :</a:t>
            </a:r>
            <a:endParaRPr lang="fr-FR" sz="1600" dirty="0">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Être titulaire d’un brevet maritime situé entre le brevet de Patron de pêche et celui de Capitaine au long cours (Marine Marchande).</a:t>
            </a:r>
          </a:p>
          <a:p>
            <a:pPr marL="342900" indent="-34290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Ou détenir au minimum le grade de Premier-Maître Breveté Supérieur chef de quart, timonier, manœuvrier ou assimilé (Marine Nationale).</a:t>
            </a:r>
          </a:p>
          <a:p>
            <a:pPr marL="342900" indent="-34290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Justifier d’au moins 3 ans de navigation effective (toutes provenances confondues).</a:t>
            </a:r>
          </a:p>
          <a:p>
            <a:pPr marL="342900" indent="-342900">
              <a:buFont typeface="Courier New" panose="02070309020205020404" pitchFamily="49" charset="0"/>
              <a:buChar char="o"/>
            </a:pPr>
            <a:endParaRPr lang="fr-FR" sz="16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0BF50EA9-76D4-0C56-923C-63761C5A3635}"/>
              </a:ext>
            </a:extLst>
          </p:cNvPr>
          <p:cNvSpPr txBox="1"/>
          <p:nvPr/>
        </p:nvSpPr>
        <p:spPr>
          <a:xfrm>
            <a:off x="2416167" y="1907671"/>
            <a:ext cx="7537451"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r-FR" sz="1600" b="1" dirty="0">
                <a:latin typeface="Times New Roman" panose="02020603050405020304" pitchFamily="18" charset="0"/>
                <a:cs typeface="Times New Roman" panose="02020603050405020304" pitchFamily="18" charset="0"/>
              </a:rPr>
              <a:t>RECRUTEMENT :</a:t>
            </a:r>
            <a:endParaRPr lang="fr-FR" sz="16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Les officiers de port sont issus de la Marine Marchande ou de la Marine Nationale.</a:t>
            </a:r>
          </a:p>
          <a:p>
            <a:pPr marL="285750" indent="-28575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Leur intégration à la fonction publique se fait sur concours.</a:t>
            </a:r>
          </a:p>
        </p:txBody>
      </p:sp>
      <p:sp>
        <p:nvSpPr>
          <p:cNvPr id="10" name="ZoneTexte 9">
            <a:extLst>
              <a:ext uri="{FF2B5EF4-FFF2-40B4-BE49-F238E27FC236}">
                <a16:creationId xmlns:a16="http://schemas.microsoft.com/office/drawing/2014/main" id="{636F3F48-8795-30AD-4F9E-75515EA494BE}"/>
              </a:ext>
            </a:extLst>
          </p:cNvPr>
          <p:cNvSpPr txBox="1"/>
          <p:nvPr/>
        </p:nvSpPr>
        <p:spPr>
          <a:xfrm>
            <a:off x="1121827" y="3042115"/>
            <a:ext cx="10399603" cy="1077218"/>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fr-FR" sz="1600" b="1" dirty="0">
                <a:latin typeface="Times New Roman" panose="02020603050405020304" pitchFamily="18" charset="0"/>
                <a:cs typeface="Times New Roman" panose="02020603050405020304" pitchFamily="18" charset="0"/>
              </a:rPr>
              <a:t>MISSIONS PRINCIPALES :</a:t>
            </a:r>
            <a:endParaRPr lang="fr-FR" sz="16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Depuis la vigie, ils sont en liaison permanente avec le commandant du navire.</a:t>
            </a:r>
          </a:p>
          <a:p>
            <a:pPr marL="285750" indent="-28575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Coordination des mouvements portuaires (accostage, appareillage).</a:t>
            </a:r>
          </a:p>
          <a:p>
            <a:pPr marL="285750" indent="-285750">
              <a:buFont typeface="Courier New" panose="02070309020205020404" pitchFamily="49" charset="0"/>
              <a:buChar char="o"/>
            </a:pPr>
            <a:r>
              <a:rPr lang="fr-FR" sz="1600" dirty="0">
                <a:latin typeface="Times New Roman" panose="02020603050405020304" pitchFamily="18" charset="0"/>
                <a:cs typeface="Times New Roman" panose="02020603050405020304" pitchFamily="18" charset="0"/>
              </a:rPr>
              <a:t>Information et alerte des prestataires lors de l’arrivée effective du navire pour garantir un accueil optimal.</a:t>
            </a:r>
          </a:p>
        </p:txBody>
      </p:sp>
      <p:sp>
        <p:nvSpPr>
          <p:cNvPr id="3" name="ZoneTexte 2">
            <a:extLst>
              <a:ext uri="{FF2B5EF4-FFF2-40B4-BE49-F238E27FC236}">
                <a16:creationId xmlns:a16="http://schemas.microsoft.com/office/drawing/2014/main" id="{1FE6942F-C438-53C7-10A8-BF90E2A33E8D}"/>
              </a:ext>
            </a:extLst>
          </p:cNvPr>
          <p:cNvSpPr txBox="1"/>
          <p:nvPr/>
        </p:nvSpPr>
        <p:spPr>
          <a:xfrm>
            <a:off x="226043" y="6275621"/>
            <a:ext cx="2517157" cy="461665"/>
          </a:xfrm>
          <a:prstGeom prst="rect">
            <a:avLst/>
          </a:prstGeom>
          <a:noFill/>
        </p:spPr>
        <p:txBody>
          <a:bodyPr wrap="square" rtlCol="0">
            <a:spAutoFit/>
          </a:bodyPr>
          <a:lstStyle/>
          <a:p>
            <a:pPr algn="just"/>
            <a:r>
              <a:rPr lang="fr-FR" sz="1200" b="1" dirty="0">
                <a:latin typeface="Times New Roman" panose="02020603050405020304" pitchFamily="18" charset="0"/>
                <a:cs typeface="Times New Roman" panose="02020603050405020304" pitchFamily="18" charset="0"/>
              </a:rPr>
              <a:t>Articles L5331-11 à L5331-12 CT</a:t>
            </a:r>
          </a:p>
          <a:p>
            <a:pPr algn="just"/>
            <a:r>
              <a:rPr lang="fr-FR" sz="1200" b="1" dirty="0">
                <a:latin typeface="Times New Roman" panose="02020603050405020304" pitchFamily="18" charset="0"/>
                <a:cs typeface="Times New Roman" panose="02020603050405020304" pitchFamily="18" charset="0"/>
              </a:rPr>
              <a:t>Articles R 5331 -10 à R 5331-11 CT </a:t>
            </a:r>
          </a:p>
        </p:txBody>
      </p:sp>
    </p:spTree>
    <p:extLst>
      <p:ext uri="{BB962C8B-B14F-4D97-AF65-F5344CB8AC3E}">
        <p14:creationId xmlns:p14="http://schemas.microsoft.com/office/powerpoint/2010/main" val="22246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6ADFFE-41BB-1F01-1914-46012E54CE55}"/>
              </a:ext>
            </a:extLst>
          </p:cNvPr>
          <p:cNvSpPr>
            <a:spLocks noGrp="1"/>
          </p:cNvSpPr>
          <p:nvPr>
            <p:ph idx="1"/>
          </p:nvPr>
        </p:nvSpPr>
        <p:spPr>
          <a:xfrm>
            <a:off x="3299772" y="683433"/>
            <a:ext cx="5974344" cy="1130851"/>
          </a:xfrm>
          <a:ln>
            <a:solidFill>
              <a:schemeClr val="bg1"/>
            </a:solidFill>
          </a:ln>
        </p:spPr>
        <p:txBody>
          <a:bodyPr>
            <a:noAutofit/>
          </a:bodyPr>
          <a:lstStyle/>
          <a:p>
            <a:pPr marL="0" indent="0" algn="ctr">
              <a:lnSpc>
                <a:spcPct val="120000"/>
              </a:lnSpc>
              <a:buNone/>
            </a:pPr>
            <a:r>
              <a:rPr lang="fr-FR" sz="2400" dirty="0">
                <a:solidFill>
                  <a:schemeClr val="bg1"/>
                </a:solidFill>
                <a:latin typeface="Times New Roman" panose="02020603050405020304" pitchFamily="18" charset="0"/>
                <a:cs typeface="Times New Roman" panose="02020603050405020304" pitchFamily="18" charset="0"/>
              </a:rPr>
              <a:t>Concours d’officiers de port (OP)</a:t>
            </a:r>
          </a:p>
          <a:p>
            <a:pPr marL="0" indent="0" algn="ctr">
              <a:lnSpc>
                <a:spcPct val="120000"/>
              </a:lnSpc>
              <a:buNone/>
            </a:pPr>
            <a:r>
              <a:rPr lang="fr-FR" sz="2400" dirty="0">
                <a:solidFill>
                  <a:schemeClr val="bg1"/>
                </a:solidFill>
                <a:latin typeface="Times New Roman" panose="02020603050405020304" pitchFamily="18" charset="0"/>
                <a:cs typeface="Times New Roman" panose="02020603050405020304" pitchFamily="18" charset="0"/>
              </a:rPr>
              <a:t>Voie d’accès : concours externe et interne</a:t>
            </a:r>
          </a:p>
        </p:txBody>
      </p:sp>
      <p:sp>
        <p:nvSpPr>
          <p:cNvPr id="12" name="ZoneTexte 11">
            <a:extLst>
              <a:ext uri="{FF2B5EF4-FFF2-40B4-BE49-F238E27FC236}">
                <a16:creationId xmlns:a16="http://schemas.microsoft.com/office/drawing/2014/main" id="{770A79F8-608C-0835-7FCD-FE052EA870E8}"/>
              </a:ext>
            </a:extLst>
          </p:cNvPr>
          <p:cNvSpPr txBox="1"/>
          <p:nvPr/>
        </p:nvSpPr>
        <p:spPr>
          <a:xfrm>
            <a:off x="695827" y="2492797"/>
            <a:ext cx="4826000" cy="374140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fr-FR" b="1" dirty="0">
                <a:solidFill>
                  <a:schemeClr val="tx1"/>
                </a:solidFill>
                <a:latin typeface="Times New Roman" panose="02020603050405020304" pitchFamily="18" charset="0"/>
                <a:cs typeface="Times New Roman" panose="02020603050405020304" pitchFamily="18" charset="0"/>
              </a:rPr>
              <a:t>Externe : </a:t>
            </a:r>
            <a:endParaRPr lang="fr-FR"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Avoir minimum 5 ans d’expérience de navigation ou comme officier de permanence dans un CROSS.</a:t>
            </a:r>
          </a:p>
          <a:p>
            <a:pPr>
              <a:lnSpc>
                <a:spcPct val="150000"/>
              </a:lnSpc>
            </a:pPr>
            <a:r>
              <a:rPr lang="fr-FR" dirty="0">
                <a:solidFill>
                  <a:schemeClr val="tx1"/>
                </a:solidFill>
                <a:latin typeface="Times New Roman" panose="02020603050405020304" pitchFamily="18" charset="0"/>
                <a:cs typeface="Times New Roman" panose="02020603050405020304" pitchFamily="18" charset="0"/>
              </a:rPr>
              <a:t>Et </a:t>
            </a:r>
          </a:p>
          <a:p>
            <a:pPr marL="285750" indent="-285750">
              <a:lnSpc>
                <a:spcPct val="150000"/>
              </a:lnSpc>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Être titulaire d’un titre ou brevet d’officier de la marine marchande ou marine nationale ou d’une qualification équivalente (cf. détails)</a:t>
            </a:r>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endParaRPr lang="fr-FR" sz="1600" dirty="0">
              <a:solidFill>
                <a:schemeClr val="tx1"/>
              </a:solidFill>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FD72758C-FEAA-A366-2B81-75BA403427DD}"/>
              </a:ext>
            </a:extLst>
          </p:cNvPr>
          <p:cNvSpPr txBox="1"/>
          <p:nvPr/>
        </p:nvSpPr>
        <p:spPr>
          <a:xfrm>
            <a:off x="6150959" y="2333971"/>
            <a:ext cx="5345214" cy="405906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b="1" dirty="0">
                <a:solidFill>
                  <a:schemeClr val="tx1"/>
                </a:solidFill>
                <a:latin typeface="Times New Roman" panose="02020603050405020304" pitchFamily="18" charset="0"/>
                <a:cs typeface="Times New Roman" panose="02020603050405020304" pitchFamily="18" charset="0"/>
              </a:rPr>
              <a:t>Interne : </a:t>
            </a:r>
          </a:p>
          <a:p>
            <a:endParaRPr lang="fr-FR"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Avoir 4 ans d’expérience comme officier de port adjoint</a:t>
            </a:r>
          </a:p>
          <a:p>
            <a:endParaRPr lang="fr-FR" dirty="0">
              <a:solidFill>
                <a:schemeClr val="tx1"/>
              </a:solidFill>
              <a:latin typeface="Times New Roman" panose="02020603050405020304" pitchFamily="18" charset="0"/>
              <a:cs typeface="Times New Roman" panose="02020603050405020304" pitchFamily="18" charset="0"/>
            </a:endParaRPr>
          </a:p>
          <a:p>
            <a:r>
              <a:rPr lang="fr-FR" dirty="0">
                <a:solidFill>
                  <a:schemeClr val="tx1"/>
                </a:solidFill>
                <a:latin typeface="Times New Roman" panose="02020603050405020304" pitchFamily="18" charset="0"/>
                <a:cs typeface="Times New Roman" panose="02020603050405020304" pitchFamily="18" charset="0"/>
              </a:rPr>
              <a:t>Ou </a:t>
            </a:r>
          </a:p>
          <a:p>
            <a:endParaRPr lang="fr-FR"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fr-FR" dirty="0">
                <a:solidFill>
                  <a:schemeClr val="tx1"/>
                </a:solidFill>
                <a:latin typeface="Times New Roman" panose="02020603050405020304" pitchFamily="18" charset="0"/>
                <a:cs typeface="Times New Roman" panose="02020603050405020304" pitchFamily="18" charset="0"/>
              </a:rPr>
              <a:t>Justifier de 5 ans de services publics et d’au moins 5 ans d’expérience sur des fonctions à responsabilités, d’encadrement et de gestion dans les domaines de la sécurité, la sûreté, le transport ou la logistique portuaires et maritimes</a:t>
            </a:r>
          </a:p>
        </p:txBody>
      </p:sp>
      <p:sp>
        <p:nvSpPr>
          <p:cNvPr id="16" name="ZoneTexte 15">
            <a:extLst>
              <a:ext uri="{FF2B5EF4-FFF2-40B4-BE49-F238E27FC236}">
                <a16:creationId xmlns:a16="http://schemas.microsoft.com/office/drawing/2014/main" id="{D70630A8-DEFB-E754-B087-800617063404}"/>
              </a:ext>
            </a:extLst>
          </p:cNvPr>
          <p:cNvSpPr txBox="1"/>
          <p:nvPr/>
        </p:nvSpPr>
        <p:spPr>
          <a:xfrm>
            <a:off x="222898" y="6481831"/>
            <a:ext cx="8412864" cy="430887"/>
          </a:xfrm>
          <a:prstGeom prst="rect">
            <a:avLst/>
          </a:prstGeom>
          <a:noFill/>
        </p:spPr>
        <p:txBody>
          <a:bodyPr wrap="square">
            <a:spAutoFit/>
          </a:bodyPr>
          <a:lstStyle/>
          <a:p>
            <a:r>
              <a:rPr lang="fr-FR" sz="1100" dirty="0">
                <a:hlinkClick r:id="rId2"/>
              </a:rPr>
              <a:t>https://recrutement.ecologie.gouv.fr/concours/officier-ere-port-capitaine-port-du-2e-grade-op-concours-externe</a:t>
            </a:r>
            <a:endParaRPr lang="fr-FR" sz="1100" dirty="0"/>
          </a:p>
          <a:p>
            <a:endParaRPr lang="fr-FR" sz="1100" dirty="0"/>
          </a:p>
        </p:txBody>
      </p:sp>
    </p:spTree>
    <p:extLst>
      <p:ext uri="{BB962C8B-B14F-4D97-AF65-F5344CB8AC3E}">
        <p14:creationId xmlns:p14="http://schemas.microsoft.com/office/powerpoint/2010/main" val="332467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117" y="663482"/>
            <a:ext cx="4261076" cy="707886"/>
          </a:xfrm>
          <a:prstGeom prst="rect">
            <a:avLst/>
          </a:prstGeom>
        </p:spPr>
        <p:txBody>
          <a:bodyPr wrap="square">
            <a:spAutoFit/>
          </a:bodyPr>
          <a:lstStyle/>
          <a:p>
            <a:r>
              <a:rPr lang="fr-FR" sz="4000" dirty="0">
                <a:solidFill>
                  <a:schemeClr val="bg1"/>
                </a:solidFill>
                <a:effectLst>
                  <a:outerShdw blurRad="38100" dist="38100" dir="2700000" algn="tl">
                    <a:srgbClr val="000000">
                      <a:alpha val="43137"/>
                    </a:srgbClr>
                  </a:outerShdw>
                </a:effectLst>
                <a:latin typeface="Trade Gothic Inline" panose="020B0504030203020204" pitchFamily="34" charset="0"/>
              </a:rPr>
              <a:t>SOMMAIRE</a:t>
            </a:r>
            <a:endParaRPr lang="fr-FR" sz="4000" dirty="0">
              <a:solidFill>
                <a:schemeClr val="bg1"/>
              </a:solidFill>
              <a:latin typeface="Trade Gothic Inline" panose="020B0504030203020204" pitchFamily="34" charset="0"/>
            </a:endParaRPr>
          </a:p>
        </p:txBody>
      </p:sp>
      <p:pic>
        <p:nvPicPr>
          <p:cNvPr id="2" name="Image 1"/>
          <p:cNvPicPr>
            <a:picLocks noChangeAspect="1"/>
          </p:cNvPicPr>
          <p:nvPr/>
        </p:nvPicPr>
        <p:blipFill>
          <a:blip r:embed="rId2"/>
          <a:stretch>
            <a:fillRect/>
          </a:stretch>
        </p:blipFill>
        <p:spPr>
          <a:xfrm>
            <a:off x="7677723" y="4691422"/>
            <a:ext cx="4098381" cy="2166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ZoneTexte 4"/>
          <p:cNvSpPr txBox="1"/>
          <p:nvPr/>
        </p:nvSpPr>
        <p:spPr>
          <a:xfrm>
            <a:off x="291002" y="2333686"/>
            <a:ext cx="6537088" cy="4154984"/>
          </a:xfrm>
          <a:prstGeom prst="rect">
            <a:avLst/>
          </a:prstGeom>
          <a:noFill/>
        </p:spPr>
        <p:txBody>
          <a:bodyPr wrap="square" rtlCol="0">
            <a:spAutoFit/>
          </a:bodyPr>
          <a:lstStyle/>
          <a:p>
            <a:pPr marL="285750" indent="-285750">
              <a:buFont typeface="Wingdings" panose="05000000000000000000" pitchFamily="2" charset="2"/>
              <a:buChar char="Ø"/>
            </a:pPr>
            <a:r>
              <a:rPr lang="fr-FR" sz="1100" dirty="0">
                <a:latin typeface="Batang" panose="02030600000101010101" pitchFamily="18" charset="-127"/>
                <a:ea typeface="Batang" panose="02030600000101010101" pitchFamily="18" charset="-127"/>
              </a:rPr>
              <a:t>1 – </a:t>
            </a:r>
            <a:r>
              <a:rPr lang="fr-FR" sz="1100" dirty="0">
                <a:latin typeface="Trade Gothic Inline" panose="020B0504030203020204" pitchFamily="34" charset="0"/>
                <a:ea typeface="Batang" panose="02030600000101010101" pitchFamily="18" charset="-127"/>
              </a:rPr>
              <a:t>Organisation des ports de France</a:t>
            </a:r>
            <a:r>
              <a:rPr lang="fr-FR" sz="1100" dirty="0">
                <a:latin typeface="Batang" panose="02030600000101010101" pitchFamily="18" charset="-127"/>
                <a:ea typeface="Batang" panose="02030600000101010101" pitchFamily="18" charset="-127"/>
              </a:rPr>
              <a:t>................................. pages 3 – 8 </a:t>
            </a:r>
          </a:p>
          <a:p>
            <a:r>
              <a:rPr lang="fr-FR" sz="1100" dirty="0">
                <a:latin typeface="Batang" panose="02030600000101010101" pitchFamily="18" charset="-127"/>
                <a:ea typeface="Batang" panose="02030600000101010101" pitchFamily="18" charset="-127"/>
              </a:rPr>
              <a:t>	1.1 Les grands ports maritimes (GPM)</a:t>
            </a:r>
            <a:br>
              <a:rPr lang="fr-FR" sz="1100" dirty="0">
                <a:latin typeface="Batang" panose="02030600000101010101" pitchFamily="18" charset="-127"/>
                <a:ea typeface="Batang" panose="02030600000101010101" pitchFamily="18" charset="-127"/>
              </a:rPr>
            </a:br>
            <a:r>
              <a:rPr lang="fr-FR" sz="1100" dirty="0">
                <a:latin typeface="Batang" panose="02030600000101010101" pitchFamily="18" charset="-127"/>
                <a:ea typeface="Batang" panose="02030600000101010101" pitchFamily="18" charset="-127"/>
              </a:rPr>
              <a:t>	1.2 Les ports autonomes </a:t>
            </a:r>
          </a:p>
          <a:p>
            <a:r>
              <a:rPr lang="fr-FR" sz="1100" dirty="0">
                <a:latin typeface="Batang" panose="02030600000101010101" pitchFamily="18" charset="-127"/>
                <a:ea typeface="Batang" panose="02030600000101010101" pitchFamily="18" charset="-127"/>
              </a:rPr>
              <a:t>	1.3 Ports maritimes relevant des collectivités territoriales </a:t>
            </a:r>
          </a:p>
          <a:p>
            <a:r>
              <a:rPr lang="fr-FR" sz="1100" dirty="0">
                <a:latin typeface="Batang" panose="02030600000101010101" pitchFamily="18" charset="-127"/>
                <a:ea typeface="Batang" panose="02030600000101010101" pitchFamily="18" charset="-127"/>
              </a:rPr>
              <a:t>	1.4 Compétences de l’état</a:t>
            </a:r>
          </a:p>
          <a:p>
            <a:endParaRPr lang="fr-FR" sz="1100"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Ø"/>
            </a:pPr>
            <a:r>
              <a:rPr lang="fr-FR" sz="1100" dirty="0">
                <a:latin typeface="Batang" panose="02030600000101010101" pitchFamily="18" charset="-127"/>
                <a:ea typeface="Batang" panose="02030600000101010101" pitchFamily="18" charset="-127"/>
              </a:rPr>
              <a:t>2 –  </a:t>
            </a:r>
            <a:r>
              <a:rPr lang="fr-FR" sz="1100" dirty="0">
                <a:latin typeface="Trade Gothic Inline" panose="020B0504030203020204" pitchFamily="34" charset="0"/>
                <a:ea typeface="Batang" panose="02030600000101010101" pitchFamily="18" charset="-127"/>
              </a:rPr>
              <a:t>Législation</a:t>
            </a:r>
            <a:r>
              <a:rPr lang="fr-FR" sz="1100" dirty="0">
                <a:latin typeface="Batang" panose="02030600000101010101" pitchFamily="18" charset="-127"/>
                <a:ea typeface="Batang" panose="02030600000101010101" pitchFamily="18" charset="-127"/>
              </a:rPr>
              <a:t>..................................................................... pages 9 - 10</a:t>
            </a:r>
          </a:p>
          <a:p>
            <a:r>
              <a:rPr lang="fr-FR" sz="1100" dirty="0">
                <a:latin typeface="Batang" panose="02030600000101010101" pitchFamily="18" charset="-127"/>
                <a:ea typeface="Batang" panose="02030600000101010101" pitchFamily="18" charset="-127"/>
              </a:rPr>
              <a:t>	2.1 Limites administratives</a:t>
            </a:r>
          </a:p>
          <a:p>
            <a:r>
              <a:rPr lang="fr-FR" sz="1100" dirty="0">
                <a:latin typeface="Batang" panose="02030600000101010101" pitchFamily="18" charset="-127"/>
                <a:ea typeface="Batang" panose="02030600000101010101" pitchFamily="18" charset="-127"/>
              </a:rPr>
              <a:t>	2.2 ZMFR</a:t>
            </a:r>
          </a:p>
          <a:p>
            <a:r>
              <a:rPr lang="fr-FR" sz="1100" dirty="0">
                <a:latin typeface="Batang" panose="02030600000101010101" pitchFamily="18" charset="-127"/>
                <a:ea typeface="Batang" panose="02030600000101010101" pitchFamily="18" charset="-127"/>
              </a:rPr>
              <a:t>	</a:t>
            </a:r>
          </a:p>
          <a:p>
            <a:pPr marL="285750" indent="-285750">
              <a:buFont typeface="Wingdings" panose="05000000000000000000" pitchFamily="2" charset="2"/>
              <a:buChar char="Ø"/>
            </a:pPr>
            <a:r>
              <a:rPr lang="fr-FR" sz="1100" dirty="0">
                <a:latin typeface="Batang" panose="02030600000101010101" pitchFamily="18" charset="-127"/>
                <a:ea typeface="Batang" panose="02030600000101010101" pitchFamily="18" charset="-127"/>
              </a:rPr>
              <a:t>3 – </a:t>
            </a:r>
            <a:r>
              <a:rPr lang="fr-FR" sz="1100" dirty="0">
                <a:latin typeface="Trade Gothic Inline" panose="020B0504030203020204" pitchFamily="34" charset="0"/>
                <a:ea typeface="Batang" panose="02030600000101010101" pitchFamily="18" charset="-127"/>
              </a:rPr>
              <a:t>Acteurs</a:t>
            </a:r>
            <a:r>
              <a:rPr lang="fr-FR" sz="1100" dirty="0">
                <a:latin typeface="Batang" panose="02030600000101010101" pitchFamily="18" charset="-127"/>
                <a:ea typeface="Batang" panose="02030600000101010101" pitchFamily="18" charset="-127"/>
              </a:rPr>
              <a:t>........................................................................... pages 11 - 22 </a:t>
            </a:r>
          </a:p>
          <a:p>
            <a:r>
              <a:rPr lang="fr-FR" sz="1100" dirty="0">
                <a:latin typeface="Batang" panose="02030600000101010101" pitchFamily="18" charset="-127"/>
                <a:ea typeface="Batang" panose="02030600000101010101" pitchFamily="18" charset="-127"/>
              </a:rPr>
              <a:t>	3.1 Pilotage, Remorquage, Lamanage</a:t>
            </a:r>
          </a:p>
          <a:p>
            <a:r>
              <a:rPr lang="fr-FR" sz="1100" dirty="0">
                <a:latin typeface="Batang" panose="02030600000101010101" pitchFamily="18" charset="-127"/>
                <a:ea typeface="Batang" panose="02030600000101010101" pitchFamily="18" charset="-127"/>
              </a:rPr>
              <a:t>	3.2 L’exploitant </a:t>
            </a:r>
          </a:p>
          <a:p>
            <a:r>
              <a:rPr lang="fr-FR" sz="1100" dirty="0">
                <a:latin typeface="Batang" panose="02030600000101010101" pitchFamily="18" charset="-127"/>
                <a:ea typeface="Batang" panose="02030600000101010101" pitchFamily="18" charset="-127"/>
              </a:rPr>
              <a:t>	3.3 La Capitainerie </a:t>
            </a:r>
          </a:p>
          <a:p>
            <a:r>
              <a:rPr lang="fr-FR" sz="1100" dirty="0">
                <a:latin typeface="Batang" panose="02030600000101010101" pitchFamily="18" charset="-127"/>
                <a:ea typeface="Batang" panose="02030600000101010101" pitchFamily="18" charset="-127"/>
              </a:rPr>
              <a:t>	</a:t>
            </a:r>
          </a:p>
          <a:p>
            <a:pPr marL="285750" indent="-285750">
              <a:buFont typeface="Wingdings" panose="05000000000000000000" pitchFamily="2" charset="2"/>
              <a:buChar char="Ø"/>
            </a:pPr>
            <a:r>
              <a:rPr lang="fr-FR" sz="1100" dirty="0">
                <a:latin typeface="Batang" panose="02030600000101010101" pitchFamily="18" charset="-127"/>
                <a:ea typeface="Batang" panose="02030600000101010101" pitchFamily="18" charset="-127"/>
              </a:rPr>
              <a:t>4 – </a:t>
            </a:r>
            <a:r>
              <a:rPr lang="fr-FR" sz="1100" dirty="0">
                <a:latin typeface="Trade Gothic Inline" panose="020B0504030203020204" pitchFamily="34" charset="0"/>
                <a:ea typeface="Batang" panose="02030600000101010101" pitchFamily="18" charset="-127"/>
              </a:rPr>
              <a:t>Réglementation</a:t>
            </a:r>
            <a:r>
              <a:rPr lang="fr-FR" sz="1100" dirty="0">
                <a:latin typeface="Batang" panose="02030600000101010101" pitchFamily="18" charset="-127"/>
                <a:ea typeface="Batang" panose="02030600000101010101" pitchFamily="18" charset="-127"/>
              </a:rPr>
              <a:t>............................................................... pages 23 - 36</a:t>
            </a:r>
          </a:p>
          <a:p>
            <a:r>
              <a:rPr lang="fr-FR" sz="1100" dirty="0">
                <a:latin typeface="Batang" panose="02030600000101010101" pitchFamily="18" charset="-127"/>
                <a:ea typeface="Batang" panose="02030600000101010101" pitchFamily="18" charset="-127"/>
              </a:rPr>
              <a:t>	4.1 Documents d’escale </a:t>
            </a:r>
          </a:p>
          <a:p>
            <a:r>
              <a:rPr lang="fr-FR" sz="1100" dirty="0">
                <a:latin typeface="Batang" panose="02030600000101010101" pitchFamily="18" charset="-127"/>
                <a:ea typeface="Batang" panose="02030600000101010101" pitchFamily="18" charset="-127"/>
              </a:rPr>
              <a:t>	4.2 Sûreté portuaire</a:t>
            </a:r>
          </a:p>
          <a:p>
            <a:r>
              <a:rPr lang="fr-FR" sz="1100" dirty="0">
                <a:latin typeface="Batang" panose="02030600000101010101" pitchFamily="18" charset="-127"/>
                <a:ea typeface="Batang" panose="02030600000101010101" pitchFamily="18" charset="-127"/>
              </a:rPr>
              <a:t>	4.3 Sécurité portuaire </a:t>
            </a:r>
          </a:p>
          <a:p>
            <a:r>
              <a:rPr lang="fr-FR" sz="1100" dirty="0">
                <a:latin typeface="Batang" panose="02030600000101010101" pitchFamily="18" charset="-127"/>
                <a:ea typeface="Batang" panose="02030600000101010101" pitchFamily="18" charset="-127"/>
              </a:rPr>
              <a:t>	4.4 Urgence</a:t>
            </a:r>
          </a:p>
          <a:p>
            <a:r>
              <a:rPr lang="fr-FR" sz="1100" dirty="0">
                <a:latin typeface="Batang" panose="02030600000101010101" pitchFamily="18" charset="-127"/>
                <a:ea typeface="Batang" panose="02030600000101010101" pitchFamily="18" charset="-127"/>
              </a:rPr>
              <a:t>	4.5 RPP </a:t>
            </a:r>
          </a:p>
          <a:p>
            <a:r>
              <a:rPr lang="fr-FR" sz="1100" dirty="0">
                <a:latin typeface="Batang" panose="02030600000101010101" pitchFamily="18" charset="-127"/>
                <a:ea typeface="Batang" panose="02030600000101010101" pitchFamily="18" charset="-127"/>
              </a:rPr>
              <a:t>	4.6 RPM local</a:t>
            </a:r>
          </a:p>
          <a:p>
            <a:r>
              <a:rPr lang="fr-FR" sz="1100" dirty="0">
                <a:latin typeface="Batang" panose="02030600000101010101" pitchFamily="18" charset="-127"/>
                <a:ea typeface="Batang" panose="02030600000101010101" pitchFamily="18" charset="-127"/>
              </a:rPr>
              <a:t>	4.7 PRTD</a:t>
            </a:r>
          </a:p>
          <a:p>
            <a:r>
              <a:rPr lang="fr-FR" sz="1100" dirty="0">
                <a:latin typeface="Batang" panose="02030600000101010101" pitchFamily="18" charset="-127"/>
                <a:ea typeface="Batang" panose="02030600000101010101" pitchFamily="18" charset="-127"/>
              </a:rPr>
              <a:t>	4.8 Météorologie, courants et marées</a:t>
            </a:r>
          </a:p>
        </p:txBody>
      </p:sp>
      <p:sp>
        <p:nvSpPr>
          <p:cNvPr id="6" name="ZoneTexte 5"/>
          <p:cNvSpPr txBox="1"/>
          <p:nvPr/>
        </p:nvSpPr>
        <p:spPr>
          <a:xfrm>
            <a:off x="8888988" y="1017425"/>
            <a:ext cx="1749466" cy="3816429"/>
          </a:xfrm>
          <a:prstGeom prst="rect">
            <a:avLst/>
          </a:prstGeom>
          <a:noFill/>
        </p:spPr>
        <p:txBody>
          <a:bodyPr wrap="square" rtlCol="0">
            <a:spAutoFit/>
          </a:bodyPr>
          <a:lstStyle/>
          <a:p>
            <a:r>
              <a:rPr lang="fr-FR" sz="1600" dirty="0">
                <a:solidFill>
                  <a:prstClr val="white"/>
                </a:solidFill>
                <a:latin typeface="Batang" panose="02030600000101010101" pitchFamily="18" charset="-127"/>
                <a:ea typeface="Batang" panose="02030600000101010101" pitchFamily="18" charset="-127"/>
              </a:rPr>
              <a:t>	</a:t>
            </a:r>
            <a:br>
              <a:rPr lang="fr-FR" sz="1600" dirty="0">
                <a:solidFill>
                  <a:prstClr val="white"/>
                </a:solidFill>
                <a:latin typeface="Batang" panose="02030600000101010101" pitchFamily="18" charset="-127"/>
                <a:ea typeface="Batang" panose="02030600000101010101" pitchFamily="18" charset="-127"/>
              </a:rPr>
            </a:br>
            <a:r>
              <a:rPr lang="fr-FR" sz="1600" dirty="0">
                <a:solidFill>
                  <a:prstClr val="white"/>
                </a:solidFill>
                <a:latin typeface="Batang" panose="02030600000101010101" pitchFamily="18" charset="-127"/>
                <a:ea typeface="Batang" panose="02030600000101010101" pitchFamily="18" charset="-127"/>
              </a:rPr>
              <a:t>	</a:t>
            </a:r>
          </a:p>
          <a:p>
            <a:pPr marL="285750" lvl="0" indent="-285750">
              <a:buFont typeface="Wingdings" panose="05000000000000000000" pitchFamily="2" charset="2"/>
              <a:buChar char="Ø"/>
            </a:pPr>
            <a:endParaRPr lang="fr-FR" sz="1600" dirty="0">
              <a:solidFill>
                <a:prstClr val="white"/>
              </a:solidFill>
              <a:latin typeface="Batang" panose="02030600000101010101" pitchFamily="18" charset="-127"/>
              <a:ea typeface="Batang" panose="02030600000101010101" pitchFamily="18" charset="-127"/>
            </a:endParaRPr>
          </a:p>
          <a:p>
            <a:pPr lvl="0"/>
            <a:r>
              <a:rPr lang="fr-FR" sz="1600" dirty="0">
                <a:solidFill>
                  <a:prstClr val="white"/>
                </a:solidFill>
                <a:latin typeface="Batang" panose="02030600000101010101" pitchFamily="18" charset="-127"/>
                <a:ea typeface="Batang" panose="02030600000101010101" pitchFamily="18" charset="-127"/>
              </a:rPr>
              <a:t>	 </a:t>
            </a:r>
          </a:p>
          <a:p>
            <a:r>
              <a:rPr lang="fr-FR" sz="1600" dirty="0">
                <a:latin typeface="Batang" panose="02030600000101010101" pitchFamily="18" charset="-127"/>
                <a:ea typeface="Batang" panose="02030600000101010101" pitchFamily="18" charset="-127"/>
              </a:rPr>
              <a:t>	</a:t>
            </a:r>
          </a:p>
          <a:p>
            <a:r>
              <a:rPr lang="fr-FR" sz="1600" dirty="0">
                <a:latin typeface="Batang" panose="02030600000101010101" pitchFamily="18" charset="-127"/>
                <a:ea typeface="Batang" panose="02030600000101010101" pitchFamily="18" charset="-127"/>
              </a:rPr>
              <a:t>	</a:t>
            </a:r>
          </a:p>
          <a:p>
            <a:endParaRPr lang="fr-FR" sz="1600" dirty="0">
              <a:latin typeface="Batang" panose="02030600000101010101" pitchFamily="18" charset="-127"/>
              <a:ea typeface="Batang" panose="02030600000101010101" pitchFamily="18" charset="-127"/>
            </a:endParaRPr>
          </a:p>
          <a:p>
            <a:r>
              <a:rPr lang="fr-FR" sz="1600" dirty="0">
                <a:latin typeface="Batang" panose="02030600000101010101" pitchFamily="18" charset="-127"/>
                <a:ea typeface="Batang" panose="02030600000101010101" pitchFamily="18" charset="-127"/>
              </a:rPr>
              <a:t>	</a:t>
            </a:r>
          </a:p>
          <a:p>
            <a:r>
              <a:rPr lang="fr-FR" sz="1600" dirty="0">
                <a:latin typeface="Batang" panose="02030600000101010101" pitchFamily="18" charset="-127"/>
                <a:ea typeface="Batang" panose="02030600000101010101" pitchFamily="18" charset="-127"/>
              </a:rPr>
              <a:t>	</a:t>
            </a:r>
          </a:p>
          <a:p>
            <a:r>
              <a:rPr lang="fr-FR" sz="1600" dirty="0">
                <a:latin typeface="Batang" panose="02030600000101010101" pitchFamily="18" charset="-127"/>
                <a:ea typeface="Batang" panose="02030600000101010101" pitchFamily="18" charset="-127"/>
              </a:rPr>
              <a:t>	 </a:t>
            </a:r>
          </a:p>
          <a:p>
            <a:r>
              <a:rPr lang="fr-FR" dirty="0"/>
              <a:t>	</a:t>
            </a:r>
          </a:p>
          <a:p>
            <a:endParaRPr lang="fr-FR" sz="1600" dirty="0"/>
          </a:p>
          <a:p>
            <a:endParaRPr lang="fr-FR" sz="1600" dirty="0"/>
          </a:p>
          <a:p>
            <a:endParaRPr lang="fr-FR" sz="1600" dirty="0"/>
          </a:p>
          <a:p>
            <a:endParaRPr lang="fr-FR" sz="1600" dirty="0"/>
          </a:p>
        </p:txBody>
      </p:sp>
      <p:sp>
        <p:nvSpPr>
          <p:cNvPr id="9" name="Organigramme : Connecteur 8">
            <a:extLst>
              <a:ext uri="{FF2B5EF4-FFF2-40B4-BE49-F238E27FC236}">
                <a16:creationId xmlns:a16="http://schemas.microsoft.com/office/drawing/2014/main" id="{99F22310-3368-D1E4-35D9-6442DCE6773C}"/>
              </a:ext>
            </a:extLst>
          </p:cNvPr>
          <p:cNvSpPr/>
          <p:nvPr/>
        </p:nvSpPr>
        <p:spPr>
          <a:xfrm>
            <a:off x="9140704" y="2333685"/>
            <a:ext cx="2546645" cy="2430269"/>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a:ln>
            <a:solidFill>
              <a:srgbClr val="384B7D"/>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477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1168B145-5623-97AA-E2F0-35206A6FAA4F}"/>
              </a:ext>
            </a:extLst>
          </p:cNvPr>
          <p:cNvSpPr>
            <a:spLocks noGrp="1"/>
          </p:cNvSpPr>
          <p:nvPr>
            <p:ph idx="1"/>
          </p:nvPr>
        </p:nvSpPr>
        <p:spPr>
          <a:xfrm>
            <a:off x="2981828" y="649642"/>
            <a:ext cx="5974344" cy="1130851"/>
          </a:xfrm>
          <a:ln>
            <a:solidFill>
              <a:schemeClr val="bg1"/>
            </a:solidFill>
          </a:ln>
        </p:spPr>
        <p:txBody>
          <a:bodyPr>
            <a:noAutofit/>
          </a:bodyPr>
          <a:lstStyle/>
          <a:p>
            <a:pPr marL="0" indent="0" algn="ctr">
              <a:lnSpc>
                <a:spcPct val="120000"/>
              </a:lnSpc>
              <a:buNone/>
            </a:pPr>
            <a:r>
              <a:rPr lang="fr-FR" sz="2400" dirty="0">
                <a:solidFill>
                  <a:schemeClr val="bg1"/>
                </a:solidFill>
                <a:latin typeface="Times New Roman" panose="02020603050405020304" pitchFamily="18" charset="0"/>
                <a:cs typeface="Times New Roman" panose="02020603050405020304" pitchFamily="18" charset="0"/>
              </a:rPr>
              <a:t>Concours d’officiers de port adjoint (OPA)</a:t>
            </a:r>
          </a:p>
          <a:p>
            <a:pPr marL="0" indent="0" algn="ctr">
              <a:lnSpc>
                <a:spcPct val="120000"/>
              </a:lnSpc>
              <a:buNone/>
            </a:pPr>
            <a:r>
              <a:rPr lang="fr-FR" sz="2400" dirty="0">
                <a:solidFill>
                  <a:schemeClr val="bg1"/>
                </a:solidFill>
                <a:latin typeface="Times New Roman" panose="02020603050405020304" pitchFamily="18" charset="0"/>
                <a:cs typeface="Times New Roman" panose="02020603050405020304" pitchFamily="18" charset="0"/>
              </a:rPr>
              <a:t>Voie d’accès : concours externe et interne</a:t>
            </a:r>
          </a:p>
        </p:txBody>
      </p:sp>
      <p:sp>
        <p:nvSpPr>
          <p:cNvPr id="7" name="ZoneTexte 6">
            <a:extLst>
              <a:ext uri="{FF2B5EF4-FFF2-40B4-BE49-F238E27FC236}">
                <a16:creationId xmlns:a16="http://schemas.microsoft.com/office/drawing/2014/main" id="{37441BBD-EBCF-3AF1-2297-8F3FF0EC2AE1}"/>
              </a:ext>
            </a:extLst>
          </p:cNvPr>
          <p:cNvSpPr txBox="1"/>
          <p:nvPr/>
        </p:nvSpPr>
        <p:spPr>
          <a:xfrm>
            <a:off x="568828" y="2690562"/>
            <a:ext cx="4826000" cy="337207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50000"/>
              </a:lnSpc>
            </a:pPr>
            <a:r>
              <a:rPr lang="fr-FR" sz="1600" b="1" dirty="0">
                <a:solidFill>
                  <a:schemeClr val="tx1"/>
                </a:solidFill>
                <a:latin typeface="Times New Roman" panose="02020603050405020304" pitchFamily="18" charset="0"/>
                <a:cs typeface="Times New Roman" panose="02020603050405020304" pitchFamily="18" charset="0"/>
              </a:rPr>
              <a:t>Externe : </a:t>
            </a:r>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fr-FR" sz="1600" dirty="0">
                <a:solidFill>
                  <a:schemeClr val="tx1"/>
                </a:solidFill>
                <a:latin typeface="Times New Roman" panose="02020603050405020304" pitchFamily="18" charset="0"/>
                <a:cs typeface="Times New Roman" panose="02020603050405020304" pitchFamily="18" charset="0"/>
              </a:rPr>
              <a:t>Avoir minimum 3 ans d’expérience de navigation ou comme chef de quart dans un CROSS.</a:t>
            </a:r>
          </a:p>
          <a:p>
            <a:pPr marL="285750" indent="-285750">
              <a:lnSpc>
                <a:spcPct val="150000"/>
              </a:lnSpc>
              <a:buFont typeface="Wingdings" panose="05000000000000000000" pitchFamily="2" charset="2"/>
              <a:buChar char="Ø"/>
            </a:pPr>
            <a:endParaRPr lang="fr-FR" sz="16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fr-FR" sz="1600" dirty="0">
                <a:solidFill>
                  <a:schemeClr val="tx1"/>
                </a:solidFill>
                <a:latin typeface="Times New Roman" panose="02020603050405020304" pitchFamily="18" charset="0"/>
                <a:cs typeface="Times New Roman" panose="02020603050405020304" pitchFamily="18" charset="0"/>
              </a:rPr>
              <a:t>Et </a:t>
            </a:r>
          </a:p>
          <a:p>
            <a:pPr>
              <a:lnSpc>
                <a:spcPct val="150000"/>
              </a:lnSpc>
            </a:pPr>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fr-FR" sz="1600" dirty="0">
                <a:solidFill>
                  <a:schemeClr val="tx1"/>
                </a:solidFill>
                <a:latin typeface="Times New Roman" panose="02020603050405020304" pitchFamily="18" charset="0"/>
                <a:cs typeface="Times New Roman" panose="02020603050405020304" pitchFamily="18" charset="0"/>
              </a:rPr>
              <a:t>Être titulaire d’un titre ou brevet ou d’une qualification équivalente dans la marine marchande ou la marine nationale (cf. détails).</a:t>
            </a:r>
          </a:p>
        </p:txBody>
      </p:sp>
      <p:sp>
        <p:nvSpPr>
          <p:cNvPr id="8" name="ZoneTexte 7">
            <a:extLst>
              <a:ext uri="{FF2B5EF4-FFF2-40B4-BE49-F238E27FC236}">
                <a16:creationId xmlns:a16="http://schemas.microsoft.com/office/drawing/2014/main" id="{874D96BB-1A46-3386-9CEB-2056790D6959}"/>
              </a:ext>
            </a:extLst>
          </p:cNvPr>
          <p:cNvSpPr txBox="1"/>
          <p:nvPr/>
        </p:nvSpPr>
        <p:spPr>
          <a:xfrm>
            <a:off x="6096000" y="2444342"/>
            <a:ext cx="5207885" cy="386451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fr-FR" sz="1600" b="1" dirty="0">
                <a:solidFill>
                  <a:schemeClr val="tx1"/>
                </a:solidFill>
                <a:latin typeface="Times New Roman" panose="02020603050405020304" pitchFamily="18" charset="0"/>
                <a:cs typeface="Times New Roman" panose="02020603050405020304" pitchFamily="18" charset="0"/>
              </a:rPr>
              <a:t>Interne : </a:t>
            </a:r>
          </a:p>
          <a:p>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fr-FR" sz="1600" dirty="0">
                <a:solidFill>
                  <a:schemeClr val="tx1"/>
                </a:solidFill>
                <a:latin typeface="Times New Roman" panose="02020603050405020304" pitchFamily="18" charset="0"/>
                <a:cs typeface="Times New Roman" panose="02020603050405020304" pitchFamily="18" charset="0"/>
              </a:rPr>
              <a:t>Avoir minimum 5 ans d’expérience dans un port comme syndic des gens de mer dans la spécialité navigation et sécurité. </a:t>
            </a:r>
          </a:p>
          <a:p>
            <a:endParaRPr lang="fr-FR" sz="1600" dirty="0">
              <a:solidFill>
                <a:schemeClr val="tx1"/>
              </a:solidFill>
              <a:latin typeface="Times New Roman" panose="02020603050405020304" pitchFamily="18" charset="0"/>
              <a:cs typeface="Times New Roman" panose="02020603050405020304" pitchFamily="18" charset="0"/>
            </a:endParaRPr>
          </a:p>
          <a:p>
            <a:r>
              <a:rPr lang="fr-FR" sz="1600" dirty="0">
                <a:solidFill>
                  <a:schemeClr val="tx1"/>
                </a:solidFill>
                <a:latin typeface="Times New Roman" panose="02020603050405020304" pitchFamily="18" charset="0"/>
                <a:cs typeface="Times New Roman" panose="02020603050405020304" pitchFamily="18" charset="0"/>
              </a:rPr>
              <a:t>Ou </a:t>
            </a:r>
          </a:p>
          <a:p>
            <a:endParaRPr lang="fr-FR"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fr-FR" sz="1600" dirty="0">
                <a:solidFill>
                  <a:schemeClr val="tx1"/>
                </a:solidFill>
                <a:latin typeface="Times New Roman" panose="02020603050405020304" pitchFamily="18" charset="0"/>
                <a:cs typeface="Times New Roman" panose="02020603050405020304" pitchFamily="18" charset="0"/>
              </a:rPr>
              <a:t>Justifier de 5 ans de services publics sur des fonctions dans le domaine portuaire et maritime, notamment comme agent de pont, agent mécanicien, agent de contrôle à bord d’un patrouilleur des affaires maritimes, surveillant de port, auxiliaire de surveillance.</a:t>
            </a:r>
          </a:p>
        </p:txBody>
      </p:sp>
      <p:sp>
        <p:nvSpPr>
          <p:cNvPr id="10" name="ZoneTexte 9">
            <a:extLst>
              <a:ext uri="{FF2B5EF4-FFF2-40B4-BE49-F238E27FC236}">
                <a16:creationId xmlns:a16="http://schemas.microsoft.com/office/drawing/2014/main" id="{0F680C06-9475-B85B-146A-C574278DE695}"/>
              </a:ext>
            </a:extLst>
          </p:cNvPr>
          <p:cNvSpPr txBox="1"/>
          <p:nvPr/>
        </p:nvSpPr>
        <p:spPr>
          <a:xfrm>
            <a:off x="260158" y="6380135"/>
            <a:ext cx="8696014" cy="430887"/>
          </a:xfrm>
          <a:prstGeom prst="rect">
            <a:avLst/>
          </a:prstGeom>
          <a:noFill/>
        </p:spPr>
        <p:txBody>
          <a:bodyPr wrap="square">
            <a:spAutoFit/>
          </a:bodyPr>
          <a:lstStyle/>
          <a:p>
            <a:r>
              <a:rPr lang="fr-FR" sz="1100" dirty="0">
                <a:hlinkClick r:id="rId2"/>
              </a:rPr>
              <a:t>https://recrutement.ecologie.gouv.fr/concours/officier-ere-port-adjoint-e-lieutenant-e-port-opa-concours-externe</a:t>
            </a:r>
            <a:endParaRPr lang="fr-FR" sz="1100" dirty="0"/>
          </a:p>
          <a:p>
            <a:endParaRPr lang="fr-FR" sz="1100" dirty="0"/>
          </a:p>
        </p:txBody>
      </p:sp>
    </p:spTree>
    <p:extLst>
      <p:ext uri="{BB962C8B-B14F-4D97-AF65-F5344CB8AC3E}">
        <p14:creationId xmlns:p14="http://schemas.microsoft.com/office/powerpoint/2010/main" val="344810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4027" y="742142"/>
            <a:ext cx="5700044" cy="773701"/>
          </a:xfrm>
          <a:ln>
            <a:solidFill>
              <a:schemeClr val="bg1"/>
            </a:solidFill>
          </a:ln>
        </p:spPr>
        <p:txBody>
          <a:bodyPr>
            <a:normAutofit/>
          </a:bodyPr>
          <a:lstStyle/>
          <a:p>
            <a:pPr algn="ctr"/>
            <a:r>
              <a:rPr lang="fr-FR" sz="4000" dirty="0">
                <a:solidFill>
                  <a:schemeClr val="bg1"/>
                </a:solidFill>
                <a:latin typeface="Times New Roman" panose="02020603050405020304" pitchFamily="18" charset="0"/>
                <a:cs typeface="Times New Roman" panose="02020603050405020304" pitchFamily="18" charset="0"/>
              </a:rPr>
              <a:t>Statuts OP-OPA</a:t>
            </a:r>
          </a:p>
        </p:txBody>
      </p:sp>
      <p:sp>
        <p:nvSpPr>
          <p:cNvPr id="6" name="ZoneTexte 5">
            <a:extLst>
              <a:ext uri="{FF2B5EF4-FFF2-40B4-BE49-F238E27FC236}">
                <a16:creationId xmlns:a16="http://schemas.microsoft.com/office/drawing/2014/main" id="{F4DDA84C-409D-561A-AEEA-2F5099D5CF15}"/>
              </a:ext>
            </a:extLst>
          </p:cNvPr>
          <p:cNvSpPr txBox="1"/>
          <p:nvPr/>
        </p:nvSpPr>
        <p:spPr>
          <a:xfrm>
            <a:off x="5794049" y="1841409"/>
            <a:ext cx="5920046" cy="465512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104040" marR="104040" lvl="0" algn="ctr">
              <a:spcAft>
                <a:spcPts val="0"/>
              </a:spcAft>
            </a:pPr>
            <a:endParaRPr lang="fr-FR" sz="1050" b="1" dirty="0">
              <a:latin typeface="Times New Roman" panose="02020603050405020304" pitchFamily="18" charset="0"/>
              <a:cs typeface="Times New Roman" panose="02020603050405020304" pitchFamily="18" charset="0"/>
            </a:endParaRPr>
          </a:p>
          <a:p>
            <a:pPr marL="104040" marR="104040" lvl="0" algn="ctr">
              <a:spcAft>
                <a:spcPts val="0"/>
              </a:spcAft>
            </a:pPr>
            <a:r>
              <a:rPr lang="fr-FR" b="1" dirty="0">
                <a:latin typeface="Times New Roman" panose="02020603050405020304" pitchFamily="18" charset="0"/>
                <a:cs typeface="Times New Roman" panose="02020603050405020304" pitchFamily="18" charset="0"/>
              </a:rPr>
              <a:t>Officiers de port adjoints</a:t>
            </a:r>
          </a:p>
          <a:p>
            <a:pPr marL="104040" marR="104040" lvl="0" algn="ctr">
              <a:spcAft>
                <a:spcPts val="0"/>
              </a:spcAft>
            </a:pPr>
            <a:r>
              <a:rPr lang="fr-FR" b="1" dirty="0">
                <a:latin typeface="Times New Roman" panose="02020603050405020304" pitchFamily="18" charset="0"/>
                <a:cs typeface="Times New Roman" panose="02020603050405020304" pitchFamily="18" charset="0"/>
              </a:rPr>
              <a:t>(OPA)</a:t>
            </a:r>
          </a:p>
          <a:p>
            <a:pPr marL="104040" marR="104040" lvl="0" algn="ctr">
              <a:spcAft>
                <a:spcPts val="0"/>
              </a:spcAft>
            </a:pPr>
            <a:endParaRPr lang="fr-FR" sz="1050" b="1" dirty="0">
              <a:latin typeface="Times New Roman" panose="02020603050405020304" pitchFamily="18" charset="0"/>
              <a:cs typeface="Times New Roman" panose="02020603050405020304" pitchFamily="18" charset="0"/>
            </a:endParaRPr>
          </a:p>
          <a:p>
            <a:pPr marL="104040" marR="104040" lvl="0" algn="ctr">
              <a:spcAft>
                <a:spcPts val="0"/>
              </a:spcAft>
            </a:pPr>
            <a:r>
              <a:rPr lang="fr-FR" sz="1600" dirty="0">
                <a:latin typeface="Times New Roman" panose="02020603050405020304" pitchFamily="18" charset="0"/>
                <a:cs typeface="Times New Roman" panose="02020603050405020304" pitchFamily="18" charset="0"/>
              </a:rPr>
              <a:t>Catégorie : B </a:t>
            </a:r>
          </a:p>
          <a:p>
            <a:pPr marL="104040" marR="104040" lvl="0" algn="ctr">
              <a:spcAft>
                <a:spcPts val="0"/>
              </a:spcAft>
            </a:pPr>
            <a:endParaRPr lang="fr-FR" sz="1050" i="1" dirty="0">
              <a:latin typeface="Times New Roman" panose="02020603050405020304" pitchFamily="18" charset="0"/>
              <a:cs typeface="Times New Roman" panose="02020603050405020304" pitchFamily="18" charset="0"/>
            </a:endParaRPr>
          </a:p>
          <a:p>
            <a:pPr marL="104040" marR="104040" lvl="0" algn="ctr">
              <a:spcAft>
                <a:spcPts val="0"/>
              </a:spcAft>
            </a:pPr>
            <a:r>
              <a:rPr lang="fr-FR" sz="900" i="1" dirty="0">
                <a:solidFill>
                  <a:schemeClr val="tx2">
                    <a:lumMod val="25000"/>
                  </a:schemeClr>
                </a:solidFill>
                <a:latin typeface="Times New Roman" panose="02020603050405020304" pitchFamily="18" charset="0"/>
                <a:cs typeface="Times New Roman" panose="02020603050405020304" pitchFamily="18" charset="0"/>
              </a:rPr>
              <a:t>(article L. 411-2 du code général de la fonction publique)</a:t>
            </a:r>
            <a:endParaRPr lang="fr-FR" sz="900" dirty="0">
              <a:solidFill>
                <a:schemeClr val="tx2">
                  <a:lumMod val="25000"/>
                </a:schemeClr>
              </a:solidFill>
              <a:latin typeface="Times New Roman" panose="02020603050405020304" pitchFamily="18" charset="0"/>
              <a:cs typeface="Times New Roman" panose="02020603050405020304" pitchFamily="18" charset="0"/>
            </a:endParaRPr>
          </a:p>
          <a:p>
            <a:pPr marL="104040" marR="104040" lvl="0" algn="ctr">
              <a:spcAft>
                <a:spcPts val="0"/>
              </a:spcAft>
            </a:pPr>
            <a:endParaRPr lang="fr-FR" sz="1050" dirty="0">
              <a:latin typeface="Times New Roman" panose="02020603050405020304" pitchFamily="18" charset="0"/>
              <a:cs typeface="Times New Roman" panose="02020603050405020304" pitchFamily="18" charset="0"/>
            </a:endParaRPr>
          </a:p>
          <a:p>
            <a:pPr marL="104040" marR="104040" lvl="0">
              <a:spcAft>
                <a:spcPts val="0"/>
              </a:spcAft>
            </a:pPr>
            <a:r>
              <a:rPr lang="fr-FR" sz="1200" dirty="0">
                <a:latin typeface="Times New Roman" panose="02020603050405020304" pitchFamily="18" charset="0"/>
                <a:cs typeface="Times New Roman" panose="02020603050405020304" pitchFamily="18" charset="0"/>
              </a:rPr>
              <a:t>Trois grades :</a:t>
            </a:r>
          </a:p>
          <a:p>
            <a:pPr marL="104040" marR="104040" lvl="0">
              <a:spcAft>
                <a:spcPts val="0"/>
              </a:spcAft>
            </a:pPr>
            <a:endParaRPr lang="fr-FR" sz="1050" dirty="0">
              <a:latin typeface="Times New Roman" panose="02020603050405020304" pitchFamily="18" charset="0"/>
              <a:cs typeface="Times New Roman" panose="02020603050405020304" pitchFamily="18" charset="0"/>
            </a:endParaRPr>
          </a:p>
          <a:p>
            <a:pPr marL="104040" marR="104040" lvl="0" algn="ctr">
              <a:spcAft>
                <a:spcPts val="0"/>
              </a:spcAft>
            </a:pPr>
            <a:r>
              <a:rPr lang="fr-FR" sz="1200" u="sng" dirty="0">
                <a:latin typeface="Times New Roman" panose="02020603050405020304" pitchFamily="18" charset="0"/>
                <a:cs typeface="Times New Roman" panose="02020603050405020304" pitchFamily="18" charset="0"/>
              </a:rPr>
              <a:t>1° Lieutenant de port de classe exceptionnelle</a:t>
            </a:r>
          </a:p>
          <a:p>
            <a:pPr marL="104040" marR="104040" lvl="0" algn="ctr">
              <a:spcAft>
                <a:spcPts val="0"/>
              </a:spcAft>
            </a:pPr>
            <a:r>
              <a:rPr lang="fr-FR" sz="1200" dirty="0">
                <a:latin typeface="Times New Roman" panose="02020603050405020304" pitchFamily="18" charset="0"/>
                <a:cs typeface="Times New Roman" panose="02020603050405020304" pitchFamily="18" charset="0"/>
              </a:rPr>
              <a:t> Sept échelons</a:t>
            </a:r>
          </a:p>
          <a:p>
            <a:pPr marL="104040" marR="104040" lvl="0" algn="ctr">
              <a:spcAft>
                <a:spcPts val="0"/>
              </a:spcAft>
            </a:pPr>
            <a:endParaRPr lang="fr-FR" sz="1200" dirty="0">
              <a:latin typeface="Times New Roman" panose="02020603050405020304" pitchFamily="18" charset="0"/>
              <a:cs typeface="Times New Roman" panose="02020603050405020304" pitchFamily="18" charset="0"/>
            </a:endParaRPr>
          </a:p>
          <a:p>
            <a:pPr marL="104040" marR="104040" lvl="0" algn="ctr">
              <a:spcAft>
                <a:spcPts val="0"/>
              </a:spcAft>
            </a:pPr>
            <a:r>
              <a:rPr lang="fr-FR" sz="1200" u="sng" dirty="0">
                <a:latin typeface="Times New Roman" panose="02020603050405020304" pitchFamily="18" charset="0"/>
                <a:cs typeface="Times New Roman" panose="02020603050405020304" pitchFamily="18" charset="0"/>
              </a:rPr>
              <a:t>2 ° Lieutenant de première classe</a:t>
            </a:r>
          </a:p>
          <a:p>
            <a:pPr marL="104040" marR="104040" lvl="0" algn="ctr">
              <a:spcAft>
                <a:spcPts val="0"/>
              </a:spcAft>
            </a:pPr>
            <a:r>
              <a:rPr lang="fr-FR" sz="1200" dirty="0">
                <a:latin typeface="Times New Roman" panose="02020603050405020304" pitchFamily="18" charset="0"/>
                <a:cs typeface="Times New Roman" panose="02020603050405020304" pitchFamily="18" charset="0"/>
              </a:rPr>
              <a:t>Huit échelons</a:t>
            </a:r>
            <a:endParaRPr lang="fr-FR" sz="1200" u="sng" dirty="0">
              <a:latin typeface="Times New Roman" panose="02020603050405020304" pitchFamily="18" charset="0"/>
              <a:cs typeface="Times New Roman" panose="02020603050405020304" pitchFamily="18" charset="0"/>
            </a:endParaRPr>
          </a:p>
          <a:p>
            <a:pPr marL="104040" marR="104040" lvl="0">
              <a:spcAft>
                <a:spcPts val="0"/>
              </a:spcAft>
            </a:pPr>
            <a:endParaRPr lang="fr-FR" sz="1200" dirty="0">
              <a:latin typeface="Times New Roman" panose="02020603050405020304" pitchFamily="18" charset="0"/>
              <a:cs typeface="Times New Roman" panose="02020603050405020304" pitchFamily="18" charset="0"/>
            </a:endParaRPr>
          </a:p>
          <a:p>
            <a:pPr marL="104040" marR="104040" lvl="0" algn="ctr">
              <a:spcAft>
                <a:spcPts val="0"/>
              </a:spcAft>
            </a:pPr>
            <a:r>
              <a:rPr lang="fr-FR" sz="1200" u="sng" dirty="0">
                <a:latin typeface="Times New Roman" panose="02020603050405020304" pitchFamily="18" charset="0"/>
                <a:cs typeface="Times New Roman" panose="02020603050405020304" pitchFamily="18" charset="0"/>
              </a:rPr>
              <a:t>3 ° Lieutenant de seconde classe</a:t>
            </a:r>
          </a:p>
          <a:p>
            <a:pPr marL="104040" marR="104040" lvl="0" algn="ctr">
              <a:spcAft>
                <a:spcPts val="0"/>
              </a:spcAft>
            </a:pPr>
            <a:r>
              <a:rPr lang="fr-FR" sz="1200" dirty="0">
                <a:solidFill>
                  <a:prstClr val="white"/>
                </a:solidFill>
                <a:latin typeface="Times New Roman" panose="02020603050405020304" pitchFamily="18" charset="0"/>
                <a:cs typeface="Times New Roman" panose="02020603050405020304" pitchFamily="18" charset="0"/>
              </a:rPr>
              <a:t>Dix échelons</a:t>
            </a:r>
            <a:r>
              <a:rPr lang="fr-FR" sz="1200" u="sng" dirty="0">
                <a:latin typeface="Times New Roman" panose="02020603050405020304" pitchFamily="18" charset="0"/>
                <a:cs typeface="Times New Roman" panose="02020603050405020304" pitchFamily="18" charset="0"/>
              </a:rPr>
              <a:t> </a:t>
            </a:r>
          </a:p>
          <a:p>
            <a:pPr marL="104040" marR="104040" lvl="0" algn="ctr">
              <a:spcAft>
                <a:spcPts val="0"/>
              </a:spcAft>
            </a:pPr>
            <a:endParaRPr lang="fr-FR" sz="1050" u="sng" dirty="0">
              <a:latin typeface="Times New Roman" panose="02020603050405020304" pitchFamily="18" charset="0"/>
              <a:cs typeface="Times New Roman" panose="02020603050405020304" pitchFamily="18" charset="0"/>
            </a:endParaRPr>
          </a:p>
          <a:p>
            <a:pPr marL="104040" marR="104040" lvl="0" algn="ctr">
              <a:spcAft>
                <a:spcPts val="0"/>
              </a:spcAft>
            </a:pPr>
            <a:endParaRPr lang="fr-FR" sz="1050" i="1" u="sng" dirty="0">
              <a:latin typeface="Times New Roman" panose="02020603050405020304" pitchFamily="18" charset="0"/>
              <a:cs typeface="Times New Roman" panose="02020603050405020304" pitchFamily="18" charset="0"/>
            </a:endParaRPr>
          </a:p>
          <a:p>
            <a:pPr marL="104040" marR="104040" lvl="0" algn="ctr">
              <a:spcAft>
                <a:spcPts val="0"/>
              </a:spcAft>
            </a:pPr>
            <a:r>
              <a:rPr lang="fr-FR" sz="1200" i="1" dirty="0">
                <a:latin typeface="Times New Roman" panose="02020603050405020304" pitchFamily="18" charset="0"/>
                <a:cs typeface="Times New Roman" panose="02020603050405020304" pitchFamily="18" charset="0"/>
              </a:rPr>
              <a:t>« Les officiers de port adjoints portent l'uniforme et les insignes de police portuaire, dans des conditions fixées par un arrêté du ministre chargé de la mer. »</a:t>
            </a:r>
          </a:p>
          <a:p>
            <a:pPr marL="104040" marR="104040" lvl="0" algn="ctr">
              <a:spcAft>
                <a:spcPts val="0"/>
              </a:spcAft>
            </a:pPr>
            <a:endParaRPr lang="fr-FR" sz="1200" dirty="0">
              <a:latin typeface="Times New Roman" panose="02020603050405020304" pitchFamily="18" charset="0"/>
              <a:cs typeface="Times New Roman" panose="02020603050405020304" pitchFamily="18" charset="0"/>
            </a:endParaRPr>
          </a:p>
          <a:p>
            <a:pPr marL="104040" marR="104040" lvl="0" algn="ctr">
              <a:spcAft>
                <a:spcPts val="0"/>
              </a:spcAft>
            </a:pPr>
            <a:r>
              <a:rPr lang="fr-FR" sz="900" dirty="0">
                <a:solidFill>
                  <a:schemeClr val="tx2">
                    <a:lumMod val="25000"/>
                  </a:schemeClr>
                </a:solidFill>
                <a:latin typeface="Times New Roman" panose="02020603050405020304" pitchFamily="18" charset="0"/>
                <a:cs typeface="Times New Roman" panose="02020603050405020304" pitchFamily="18" charset="0"/>
              </a:rPr>
              <a:t>(Article 2 du Décret n° 2024-785 du 9 juillet 2024 modifiant le statut particulier du corps des officiers de port adjoints prévu initialement par le  Décret n° 2013-1146 du 12 décembre 2013 )</a:t>
            </a:r>
          </a:p>
        </p:txBody>
      </p:sp>
      <p:sp>
        <p:nvSpPr>
          <p:cNvPr id="7" name="ZoneTexte 6">
            <a:extLst>
              <a:ext uri="{FF2B5EF4-FFF2-40B4-BE49-F238E27FC236}">
                <a16:creationId xmlns:a16="http://schemas.microsoft.com/office/drawing/2014/main" id="{55FE570E-B144-04ED-9D58-F7DCA248A1B8}"/>
              </a:ext>
            </a:extLst>
          </p:cNvPr>
          <p:cNvSpPr txBox="1"/>
          <p:nvPr/>
        </p:nvSpPr>
        <p:spPr>
          <a:xfrm>
            <a:off x="477905" y="1841410"/>
            <a:ext cx="5170865" cy="433965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89282" marR="237963" lvl="0" algn="ctr">
              <a:spcAft>
                <a:spcPts val="0"/>
              </a:spcAft>
            </a:pPr>
            <a:r>
              <a:rPr lang="fr-FR" b="1" dirty="0">
                <a:latin typeface="Times New Roman" panose="02020603050405020304" pitchFamily="18" charset="0"/>
                <a:cs typeface="Times New Roman" panose="02020603050405020304" pitchFamily="18" charset="0"/>
              </a:rPr>
              <a:t>Officiers de port</a:t>
            </a:r>
          </a:p>
          <a:p>
            <a:pPr marL="89282" marR="237963" lvl="0" algn="ctr">
              <a:spcAft>
                <a:spcPts val="0"/>
              </a:spcAft>
            </a:pPr>
            <a:r>
              <a:rPr lang="fr-FR" b="1" dirty="0">
                <a:latin typeface="Times New Roman" panose="02020603050405020304" pitchFamily="18" charset="0"/>
                <a:cs typeface="Times New Roman" panose="02020603050405020304" pitchFamily="18" charset="0"/>
              </a:rPr>
              <a:t>(OP)</a:t>
            </a:r>
          </a:p>
          <a:p>
            <a:pPr marL="89282" marR="237963" lvl="0" algn="ctr">
              <a:spcAft>
                <a:spcPts val="0"/>
              </a:spcAft>
            </a:pPr>
            <a:endParaRPr lang="fr-FR" sz="900" b="1" dirty="0">
              <a:latin typeface="Times New Roman" panose="02020603050405020304" pitchFamily="18" charset="0"/>
              <a:cs typeface="Times New Roman" panose="02020603050405020304" pitchFamily="18" charset="0"/>
            </a:endParaRPr>
          </a:p>
          <a:p>
            <a:pPr marL="89282" marR="237963" lvl="0" algn="ctr">
              <a:spcAft>
                <a:spcPts val="0"/>
              </a:spcAft>
            </a:pP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Catégorie : A</a:t>
            </a:r>
          </a:p>
          <a:p>
            <a:pPr marL="89282" marR="237963" lvl="0" algn="ctr">
              <a:spcAft>
                <a:spcPts val="0"/>
              </a:spcAft>
            </a:pPr>
            <a:endParaRPr lang="fr-FR"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9282" marR="237963" algn="ctr"/>
            <a:r>
              <a:rPr lang="fr-FR" sz="1000" i="1" dirty="0">
                <a:solidFill>
                  <a:schemeClr val="tx2">
                    <a:lumMod val="25000"/>
                  </a:schemeClr>
                </a:solidFill>
                <a:latin typeface="Times New Roman" panose="02020603050405020304" pitchFamily="18" charset="0"/>
                <a:cs typeface="Times New Roman" panose="02020603050405020304" pitchFamily="18" charset="0"/>
              </a:rPr>
              <a:t>(article L. 411-2 du code général de la fonction publique)</a:t>
            </a:r>
            <a:endParaRPr lang="fr-FR" sz="1000" dirty="0">
              <a:solidFill>
                <a:schemeClr val="tx2">
                  <a:lumMod val="25000"/>
                </a:schemeClr>
              </a:solidFill>
              <a:latin typeface="Times New Roman" panose="02020603050405020304" pitchFamily="18" charset="0"/>
              <a:cs typeface="Times New Roman" panose="02020603050405020304" pitchFamily="18" charset="0"/>
            </a:endParaRPr>
          </a:p>
          <a:p>
            <a:pPr marL="89282" marR="237963" lvl="0" algn="ctr">
              <a:spcAft>
                <a:spcPts val="0"/>
              </a:spcAft>
            </a:pPr>
            <a:endParaRPr lang="fr-FR" sz="1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9282" marR="237963" lvl="0"/>
            <a:r>
              <a:rPr lang="fr-FR" sz="1200" dirty="0">
                <a:latin typeface="Times New Roman" panose="02020603050405020304" pitchFamily="18" charset="0"/>
                <a:cs typeface="Times New Roman" panose="02020603050405020304" pitchFamily="18" charset="0"/>
              </a:rPr>
              <a:t>Trois grades :</a:t>
            </a:r>
          </a:p>
          <a:p>
            <a:pPr marL="89282" marR="237963" lvl="0" algn="ctr"/>
            <a:r>
              <a:rPr lang="fr-FR" sz="1200" u="sng" dirty="0">
                <a:latin typeface="Times New Roman" panose="02020603050405020304" pitchFamily="18" charset="0"/>
                <a:cs typeface="Times New Roman" panose="02020603050405020304" pitchFamily="18" charset="0"/>
              </a:rPr>
              <a:t>1° Capitaine hors classe</a:t>
            </a:r>
          </a:p>
          <a:p>
            <a:pPr marL="89282" marR="237963" lvl="0" algn="ctr"/>
            <a:r>
              <a:rPr lang="fr-FR" sz="1200" dirty="0">
                <a:latin typeface="Times New Roman" panose="02020603050405020304" pitchFamily="18" charset="0"/>
                <a:cs typeface="Times New Roman" panose="02020603050405020304" pitchFamily="18" charset="0"/>
              </a:rPr>
              <a:t>Six échelons</a:t>
            </a:r>
          </a:p>
          <a:p>
            <a:pPr marL="89282" marR="237963" lvl="0" algn="ctr"/>
            <a:endParaRPr lang="fr-FR" sz="1200" dirty="0">
              <a:latin typeface="Times New Roman" panose="02020603050405020304" pitchFamily="18" charset="0"/>
              <a:cs typeface="Times New Roman" panose="02020603050405020304" pitchFamily="18" charset="0"/>
            </a:endParaRPr>
          </a:p>
          <a:p>
            <a:pPr marL="89282" marR="237963" lvl="0" algn="ctr"/>
            <a:r>
              <a:rPr lang="fr-FR" sz="1200" u="sng" dirty="0">
                <a:latin typeface="Times New Roman" panose="02020603050405020304" pitchFamily="18" charset="0"/>
                <a:cs typeface="Times New Roman" panose="02020603050405020304" pitchFamily="18" charset="0"/>
              </a:rPr>
              <a:t>2° Capitaine de 1</a:t>
            </a:r>
            <a:r>
              <a:rPr lang="fr-FR" sz="1200" u="sng" baseline="30000" dirty="0">
                <a:latin typeface="Times New Roman" panose="02020603050405020304" pitchFamily="18" charset="0"/>
                <a:cs typeface="Times New Roman" panose="02020603050405020304" pitchFamily="18" charset="0"/>
              </a:rPr>
              <a:t>re</a:t>
            </a:r>
            <a:r>
              <a:rPr lang="fr-FR" sz="1200" u="sng" dirty="0">
                <a:latin typeface="Times New Roman" panose="02020603050405020304" pitchFamily="18" charset="0"/>
                <a:cs typeface="Times New Roman" panose="02020603050405020304" pitchFamily="18" charset="0"/>
              </a:rPr>
              <a:t> classe</a:t>
            </a:r>
          </a:p>
          <a:p>
            <a:pPr marL="89282" marR="237963" lvl="0" algn="ctr"/>
            <a:r>
              <a:rPr lang="fr-FR" sz="1200" dirty="0">
                <a:latin typeface="Times New Roman" panose="02020603050405020304" pitchFamily="18" charset="0"/>
                <a:cs typeface="Times New Roman" panose="02020603050405020304" pitchFamily="18" charset="0"/>
              </a:rPr>
              <a:t>Six échelons</a:t>
            </a:r>
          </a:p>
          <a:p>
            <a:pPr marL="89282" marR="237963" lvl="0" algn="ctr"/>
            <a:endParaRPr lang="fr-FR" sz="1200" dirty="0">
              <a:latin typeface="Times New Roman" panose="02020603050405020304" pitchFamily="18" charset="0"/>
              <a:cs typeface="Times New Roman" panose="02020603050405020304" pitchFamily="18" charset="0"/>
            </a:endParaRPr>
          </a:p>
          <a:p>
            <a:pPr marL="89282" marR="237963" lvl="0" algn="ctr"/>
            <a:r>
              <a:rPr lang="fr-FR" sz="1200" u="sng" dirty="0">
                <a:latin typeface="Times New Roman" panose="02020603050405020304" pitchFamily="18" charset="0"/>
                <a:cs typeface="Times New Roman" panose="02020603050405020304" pitchFamily="18" charset="0"/>
              </a:rPr>
              <a:t>3° Capitaine de 2</a:t>
            </a:r>
            <a:r>
              <a:rPr lang="fr-FR" sz="1200" u="sng" baseline="30000" dirty="0">
                <a:latin typeface="Times New Roman" panose="02020603050405020304" pitchFamily="18" charset="0"/>
                <a:cs typeface="Times New Roman" panose="02020603050405020304" pitchFamily="18" charset="0"/>
              </a:rPr>
              <a:t>ème</a:t>
            </a:r>
            <a:r>
              <a:rPr lang="fr-FR" sz="1200" u="sng" dirty="0">
                <a:latin typeface="Times New Roman" panose="02020603050405020304" pitchFamily="18" charset="0"/>
                <a:cs typeface="Times New Roman" panose="02020603050405020304" pitchFamily="18" charset="0"/>
              </a:rPr>
              <a:t>classe</a:t>
            </a:r>
          </a:p>
          <a:p>
            <a:pPr marL="89282" marR="237963" lvl="0" algn="ctr"/>
            <a:r>
              <a:rPr lang="fr-FR" sz="1200" dirty="0">
                <a:latin typeface="Times New Roman" panose="02020603050405020304" pitchFamily="18" charset="0"/>
                <a:cs typeface="Times New Roman" panose="02020603050405020304" pitchFamily="18" charset="0"/>
              </a:rPr>
              <a:t>Huit échelons et un échelon de stage</a:t>
            </a:r>
          </a:p>
          <a:p>
            <a:pPr marL="89282" marR="237963" lvl="0" algn="ctr"/>
            <a:endParaRPr lang="fr-FR" sz="1200" dirty="0">
              <a:latin typeface="Times New Roman" panose="02020603050405020304" pitchFamily="18" charset="0"/>
              <a:cs typeface="Times New Roman" panose="02020603050405020304" pitchFamily="18" charset="0"/>
            </a:endParaRPr>
          </a:p>
          <a:p>
            <a:pPr marL="89282" marR="237963" lvl="0" algn="ctr"/>
            <a:endParaRPr lang="fr-FR" sz="1200" i="1" dirty="0">
              <a:latin typeface="Times New Roman" panose="02020603050405020304" pitchFamily="18" charset="0"/>
              <a:cs typeface="Times New Roman" panose="02020603050405020304" pitchFamily="18" charset="0"/>
            </a:endParaRPr>
          </a:p>
          <a:p>
            <a:pPr marL="89282" marR="237963" lvl="0" algn="ctr"/>
            <a:r>
              <a:rPr lang="fr-FR" sz="1200" i="1" dirty="0">
                <a:latin typeface="Times New Roman" panose="02020603050405020304" pitchFamily="18" charset="0"/>
                <a:cs typeface="Times New Roman" panose="02020603050405020304" pitchFamily="18" charset="0"/>
              </a:rPr>
              <a:t>« Les officiers de port portent l'uniforme et les insignes de police portuaire, dans des conditions fixées par arrêté du ministre chargé de la mer. »</a:t>
            </a:r>
          </a:p>
          <a:p>
            <a:pPr marL="89282" marR="237963" lvl="0" algn="ctr"/>
            <a:endParaRPr lang="fr-FR" sz="1200" dirty="0">
              <a:latin typeface="Times New Roman" panose="02020603050405020304" pitchFamily="18" charset="0"/>
              <a:cs typeface="Times New Roman" panose="02020603050405020304" pitchFamily="18" charset="0"/>
            </a:endParaRPr>
          </a:p>
          <a:p>
            <a:pPr marL="89282" marR="237963" lvl="0" algn="ctr"/>
            <a:r>
              <a:rPr lang="fr-FR" sz="900" dirty="0">
                <a:solidFill>
                  <a:schemeClr val="tx2">
                    <a:lumMod val="25000"/>
                  </a:schemeClr>
                </a:solidFill>
                <a:latin typeface="Times New Roman" panose="02020603050405020304" pitchFamily="18" charset="0"/>
                <a:cs typeface="Times New Roman" panose="02020603050405020304" pitchFamily="18" charset="0"/>
              </a:rPr>
              <a:t>(Article 2 du Décret n° 2024-784 du 9 juillet 2024 modifiant le statut particulier du corps des officiers de port adjoints prévu initialement par le  Décret n° 2013-1146 du 12 décembre 2013)</a:t>
            </a:r>
          </a:p>
        </p:txBody>
      </p:sp>
    </p:spTree>
    <p:extLst>
      <p:ext uri="{BB962C8B-B14F-4D97-AF65-F5344CB8AC3E}">
        <p14:creationId xmlns:p14="http://schemas.microsoft.com/office/powerpoint/2010/main" val="260851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CCEBD15-5D5E-A089-CD9A-F61EEC1F1DBE}"/>
              </a:ext>
            </a:extLst>
          </p:cNvPr>
          <p:cNvSpPr>
            <a:spLocks noGrp="1"/>
          </p:cNvSpPr>
          <p:nvPr>
            <p:ph type="title"/>
          </p:nvPr>
        </p:nvSpPr>
        <p:spPr>
          <a:xfrm>
            <a:off x="2991577" y="286663"/>
            <a:ext cx="8100865" cy="674328"/>
          </a:xfrm>
        </p:spPr>
        <p:txBody>
          <a:bodyPr>
            <a:normAutofit/>
          </a:bodyPr>
          <a:lstStyle/>
          <a:p>
            <a:r>
              <a:rPr lang="fr-FR" sz="2000" b="1" i="1" dirty="0">
                <a:solidFill>
                  <a:schemeClr val="bg1"/>
                </a:solidFill>
                <a:latin typeface="Jumble" panose="02000503000000020004" pitchFamily="2" charset="0"/>
              </a:rPr>
              <a:t>Surveillants de port et auxiliaires de surveillance</a:t>
            </a:r>
            <a:endParaRPr lang="fr-FR" sz="2000" dirty="0">
              <a:solidFill>
                <a:schemeClr val="bg1"/>
              </a:solidFill>
              <a:latin typeface="Jumble" panose="02000503000000020004" pitchFamily="2" charset="0"/>
            </a:endParaRPr>
          </a:p>
        </p:txBody>
      </p:sp>
      <p:sp>
        <p:nvSpPr>
          <p:cNvPr id="6" name="ZoneTexte 5">
            <a:extLst>
              <a:ext uri="{FF2B5EF4-FFF2-40B4-BE49-F238E27FC236}">
                <a16:creationId xmlns:a16="http://schemas.microsoft.com/office/drawing/2014/main" id="{AB984456-36E4-11D6-A5EA-C38AD21DCD9C}"/>
              </a:ext>
            </a:extLst>
          </p:cNvPr>
          <p:cNvSpPr txBox="1"/>
          <p:nvPr/>
        </p:nvSpPr>
        <p:spPr>
          <a:xfrm>
            <a:off x="9513396" y="6306151"/>
            <a:ext cx="2440244" cy="461665"/>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 Articles L5331-13 à L5331-16 CT</a:t>
            </a:r>
          </a:p>
          <a:p>
            <a:r>
              <a:rPr lang="fr-FR" sz="1200" b="1" dirty="0">
                <a:latin typeface="Times New Roman" panose="02020603050405020304" pitchFamily="18" charset="0"/>
                <a:cs typeface="Times New Roman" panose="02020603050405020304" pitchFamily="18" charset="0"/>
              </a:rPr>
              <a:t>Articles R5331-12 à R5331-16 CT </a:t>
            </a:r>
          </a:p>
        </p:txBody>
      </p:sp>
      <p:sp>
        <p:nvSpPr>
          <p:cNvPr id="13" name="ZoneTexte 12">
            <a:extLst>
              <a:ext uri="{FF2B5EF4-FFF2-40B4-BE49-F238E27FC236}">
                <a16:creationId xmlns:a16="http://schemas.microsoft.com/office/drawing/2014/main" id="{EBCE5490-A699-CA26-6FB7-FA0298008C34}"/>
              </a:ext>
            </a:extLst>
          </p:cNvPr>
          <p:cNvSpPr txBox="1"/>
          <p:nvPr/>
        </p:nvSpPr>
        <p:spPr>
          <a:xfrm>
            <a:off x="6776815" y="888762"/>
            <a:ext cx="4996441" cy="3470593"/>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lnSpc>
                <a:spcPct val="150000"/>
              </a:lnSpc>
              <a:buNone/>
            </a:pPr>
            <a:r>
              <a:rPr lang="fr-FR" sz="1400" u="sng" dirty="0">
                <a:solidFill>
                  <a:schemeClr val="tx1"/>
                </a:solidFill>
                <a:latin typeface="Times New Roman" panose="02020603050405020304" pitchFamily="18" charset="0"/>
                <a:cs typeface="Times New Roman" panose="02020603050405020304" pitchFamily="18" charset="0"/>
              </a:rPr>
              <a:t>AUXILIAIRES DE SURVEILLANCE :</a:t>
            </a:r>
          </a:p>
          <a:p>
            <a:pPr marL="742950" lvl="1" indent="-285750" algn="just">
              <a:buFont typeface="Wingdings" panose="05000000000000000000" pitchFamily="2" charset="2"/>
              <a:buChar char="Ø"/>
            </a:pPr>
            <a:r>
              <a:rPr lang="fr-FR" sz="1200" dirty="0">
                <a:solidFill>
                  <a:schemeClr val="tx1"/>
                </a:solidFill>
                <a:latin typeface="Times New Roman" panose="02020603050405020304" pitchFamily="18" charset="0"/>
                <a:cs typeface="Times New Roman" panose="02020603050405020304" pitchFamily="18" charset="0"/>
              </a:rPr>
              <a:t>Pour l'exercice de la police de l'exploitation et de la conservation du domaine public portuaire, l'autorité portuaire peut désigner, en qualité d'auxiliaires de surveillance, des agents qui appartiennent à ses services.</a:t>
            </a:r>
            <a:br>
              <a:rPr lang="fr-FR" sz="1200" dirty="0">
                <a:solidFill>
                  <a:schemeClr val="tx1"/>
                </a:solidFill>
                <a:latin typeface="Times New Roman" panose="02020603050405020304" pitchFamily="18" charset="0"/>
                <a:cs typeface="Times New Roman" panose="02020603050405020304" pitchFamily="18" charset="0"/>
              </a:rPr>
            </a:br>
            <a:r>
              <a:rPr lang="fr-FR" sz="1200" dirty="0">
                <a:solidFill>
                  <a:schemeClr val="tx1"/>
                </a:solidFill>
                <a:latin typeface="Times New Roman" panose="02020603050405020304" pitchFamily="18" charset="0"/>
                <a:cs typeface="Times New Roman" panose="02020603050405020304" pitchFamily="18" charset="0"/>
              </a:rPr>
              <a:t>Dans les grands ports maritimes et les ports autonomes, les auxiliaires de surveillance sont placés sous l'autorité fonctionnelle des officiers de port ou des officiers de port adjoints.</a:t>
            </a:r>
          </a:p>
          <a:p>
            <a:pPr lvl="1" algn="just"/>
            <a:endParaRPr lang="fr-FR" sz="1200" dirty="0">
              <a:solidFill>
                <a:schemeClr val="tx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fr-FR" sz="1200" dirty="0">
                <a:solidFill>
                  <a:schemeClr val="tx1"/>
                </a:solidFill>
                <a:latin typeface="Times New Roman" panose="02020603050405020304" pitchFamily="18" charset="0"/>
                <a:cs typeface="Times New Roman" panose="02020603050405020304" pitchFamily="18" charset="0"/>
              </a:rPr>
              <a:t>La condition d'aptitude professionnelle requise pour l'attribution de la qualité d'auxiliaire de surveillance est d'être titulaire d'une attestation de formation sur la théorie et la pratique de la police, notamment la police de la conservation et de l'exploitation du domaine, délivrée par le Centre national de la fonction publique territoriale. Le programme et les modalités de cette formation sont définis par un arrêté conjoint du ministre chargé des ports maritimes et du ministre de l'Intérieur.</a:t>
            </a:r>
          </a:p>
        </p:txBody>
      </p:sp>
      <p:sp>
        <p:nvSpPr>
          <p:cNvPr id="16" name="ZoneTexte 15">
            <a:extLst>
              <a:ext uri="{FF2B5EF4-FFF2-40B4-BE49-F238E27FC236}">
                <a16:creationId xmlns:a16="http://schemas.microsoft.com/office/drawing/2014/main" id="{34761C1D-310E-637F-B7E3-BBBE74A51530}"/>
              </a:ext>
            </a:extLst>
          </p:cNvPr>
          <p:cNvSpPr txBox="1"/>
          <p:nvPr/>
        </p:nvSpPr>
        <p:spPr>
          <a:xfrm>
            <a:off x="128735" y="888762"/>
            <a:ext cx="6494256"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buNone/>
            </a:pPr>
            <a:r>
              <a:rPr lang="fr-FR" sz="1400" u="sng" dirty="0">
                <a:solidFill>
                  <a:schemeClr val="tx1"/>
                </a:solidFill>
                <a:latin typeface="Times New Roman" panose="02020603050405020304" pitchFamily="18" charset="0"/>
                <a:cs typeface="Times New Roman" panose="02020603050405020304" pitchFamily="18" charset="0"/>
              </a:rPr>
              <a:t>SURVEILLANTS DE PORT :</a:t>
            </a:r>
          </a:p>
          <a:p>
            <a:pPr algn="ctr">
              <a:buNone/>
            </a:pPr>
            <a:endParaRPr lang="fr-FR" sz="12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fr-FR" sz="1200" dirty="0">
                <a:solidFill>
                  <a:schemeClr val="tx1"/>
                </a:solidFill>
                <a:latin typeface="Times New Roman" panose="02020603050405020304" pitchFamily="18" charset="0"/>
                <a:cs typeface="Times New Roman" panose="02020603050405020304" pitchFamily="18" charset="0"/>
              </a:rPr>
              <a:t>Dans les ports où il est investi du pouvoir de police portuaire, l'exécutif de la collectivité territoriale ou du groupement compétent peut désigner, en qualité de surveillants de port, des agents qui appartiennent à ses services.</a:t>
            </a:r>
            <a:br>
              <a:rPr lang="fr-FR" sz="1200" dirty="0">
                <a:solidFill>
                  <a:schemeClr val="tx1"/>
                </a:solidFill>
                <a:latin typeface="Times New Roman" panose="02020603050405020304" pitchFamily="18" charset="0"/>
                <a:cs typeface="Times New Roman" panose="02020603050405020304" pitchFamily="18" charset="0"/>
              </a:rPr>
            </a:br>
            <a:r>
              <a:rPr lang="fr-FR" sz="1200" dirty="0">
                <a:solidFill>
                  <a:schemeClr val="tx1"/>
                </a:solidFill>
                <a:latin typeface="Times New Roman" panose="02020603050405020304" pitchFamily="18" charset="0"/>
                <a:cs typeface="Times New Roman" panose="02020603050405020304" pitchFamily="18" charset="0"/>
              </a:rPr>
              <a:t>Les surveillants de port exercent les pouvoirs attribués aux officiers de port et aux officiers de port adjoints.</a:t>
            </a:r>
          </a:p>
          <a:p>
            <a:pPr marL="171450" indent="-171450">
              <a:buFont typeface="Wingdings" panose="05000000000000000000" pitchFamily="2" charset="2"/>
              <a:buChar char="Ø"/>
            </a:pPr>
            <a:endParaRPr lang="fr-FR" sz="1200" dirty="0">
              <a:solidFill>
                <a:schemeClr val="tx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fr-FR" sz="1200" dirty="0">
                <a:solidFill>
                  <a:schemeClr val="tx1"/>
                </a:solidFill>
                <a:latin typeface="Times New Roman" panose="02020603050405020304" pitchFamily="18" charset="0"/>
                <a:cs typeface="Times New Roman" panose="02020603050405020304" pitchFamily="18" charset="0"/>
              </a:rPr>
              <a:t>Les conditions d'aptitude professionnelle requises pour l'attribution de la qualité de surveillant de port exerçant ses fonctions dans un port ou un bassin n'ayant pas la plaisance comme activité exclusive, sont les suivantes : 1° Être titulaire du permis B, ou du permis C, ou du permis mer hauturière, ou du permis de conduire les bateaux de plaisance à moteur, extension hauturière, ou d'un certificat, brevet ou diplôme professionnels attestant d'une compétence en matière de navigation maritime ; 2° Être titulaire d'une attestation de formation sur la théorie et la pratique de la police délivrée par le Centre national de la fonction publique territoriale. Le programme et les modalités de cette formation sont définis par un arrêté conjoint du ministre chargé des ports maritimes et du ministre de l'Intérieur. Les agents qui, à la date du 19 juillet 2009, ont exercé les fonctions de surveillant de port en qualité de surveillant de port vacataire de l'Etat pendant une durée cumulée de vacation égale à douze mois au moins sont dispensés de la détention du permis ou du titre professionnel mentionné au 1°.</a:t>
            </a:r>
          </a:p>
          <a:p>
            <a:pPr algn="just"/>
            <a:endParaRPr lang="fr-FR" sz="1200" dirty="0">
              <a:solidFill>
                <a:schemeClr val="tx1"/>
              </a:solidFill>
              <a:latin typeface="Times New Roman" panose="02020603050405020304" pitchFamily="18" charset="0"/>
              <a:cs typeface="Times New Roman" panose="02020603050405020304" pitchFamily="18" charset="0"/>
            </a:endParaRPr>
          </a:p>
          <a:p>
            <a:pPr algn="just"/>
            <a:endParaRPr lang="fr-FR" sz="1200" dirty="0">
              <a:solidFill>
                <a:schemeClr val="tx1"/>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978F6CEC-9008-92AF-64F0-6869C3831719}"/>
              </a:ext>
            </a:extLst>
          </p:cNvPr>
          <p:cNvSpPr txBox="1"/>
          <p:nvPr/>
        </p:nvSpPr>
        <p:spPr>
          <a:xfrm>
            <a:off x="128735" y="6362102"/>
            <a:ext cx="7391564" cy="461665"/>
          </a:xfrm>
          <a:prstGeom prst="rect">
            <a:avLst/>
          </a:prstGeom>
          <a:noFill/>
        </p:spPr>
        <p:txBody>
          <a:bodyPr wrap="square">
            <a:spAutoFit/>
          </a:bodyPr>
          <a:lstStyle/>
          <a:p>
            <a:pPr>
              <a:spcAft>
                <a:spcPts val="375"/>
              </a:spcAft>
            </a:pPr>
            <a:r>
              <a:rPr lang="fr-FR" sz="1200" b="1" i="0" dirty="0">
                <a:effectLst/>
                <a:latin typeface="Times New Roman" panose="02020603050405020304" pitchFamily="18" charset="0"/>
                <a:cs typeface="Times New Roman" panose="02020603050405020304" pitchFamily="18" charset="0"/>
              </a:rPr>
              <a:t>Arrêté du 27 novembre 2009 définissant le programme et les modalités de formation des surveillants de port et des auxiliaires de surveillance</a:t>
            </a:r>
            <a:r>
              <a:rPr lang="fr-FR" sz="1200" b="1" dirty="0">
                <a:latin typeface="Times New Roman" panose="02020603050405020304" pitchFamily="18" charset="0"/>
                <a:cs typeface="Times New Roman" panose="02020603050405020304" pitchFamily="18" charset="0"/>
              </a:rPr>
              <a:t> : </a:t>
            </a:r>
            <a:r>
              <a:rPr lang="fr-FR" sz="1200" b="1" dirty="0">
                <a:latin typeface="Times New Roman" panose="02020603050405020304" pitchFamily="18" charset="0"/>
                <a:cs typeface="Times New Roman" panose="02020603050405020304" pitchFamily="18" charset="0"/>
                <a:hlinkClick r:id="rId2"/>
              </a:rPr>
              <a:t>https://www.legifrance.gouv.fr/loda/id/JORFTEXT000021393948/2021-09-25</a:t>
            </a:r>
            <a:endParaRPr lang="fr-FR" sz="1200" b="1"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83C2988B-11AD-A8BE-901C-88D4678BBB8B}"/>
              </a:ext>
            </a:extLst>
          </p:cNvPr>
          <p:cNvSpPr txBox="1"/>
          <p:nvPr/>
        </p:nvSpPr>
        <p:spPr>
          <a:xfrm>
            <a:off x="1683522" y="5234424"/>
            <a:ext cx="8691073" cy="101566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742950" lvl="1" indent="-285750" algn="just">
              <a:buFont typeface="Wingdings" panose="05000000000000000000" pitchFamily="2" charset="2"/>
              <a:buChar char="Ø"/>
            </a:pPr>
            <a:r>
              <a:rPr lang="fr-FR" sz="1200" dirty="0">
                <a:solidFill>
                  <a:schemeClr val="bg1"/>
                </a:solidFill>
                <a:latin typeface="Times New Roman" panose="02020603050405020304" pitchFamily="18" charset="0"/>
                <a:cs typeface="Times New Roman" panose="02020603050405020304" pitchFamily="18" charset="0"/>
              </a:rPr>
              <a:t>Ils sont agréés par le procureur de la République de leur résidence administrative. Ils prêtent serment devant le tribunal judiciaire. </a:t>
            </a:r>
          </a:p>
          <a:p>
            <a:pPr marL="742950" lvl="1" indent="-285750" algn="just">
              <a:buFont typeface="Wingdings" panose="05000000000000000000" pitchFamily="2" charset="2"/>
              <a:buChar char="Ø"/>
            </a:pPr>
            <a:endParaRPr lang="fr-FR" sz="1200" dirty="0">
              <a:solidFill>
                <a:schemeClr val="bg1"/>
              </a:solidFill>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Ø"/>
            </a:pPr>
            <a:r>
              <a:rPr lang="fr-FR" sz="1200" dirty="0">
                <a:solidFill>
                  <a:schemeClr val="bg1"/>
                </a:solidFill>
                <a:latin typeface="Times New Roman" panose="02020603050405020304" pitchFamily="18" charset="0"/>
                <a:cs typeface="Times New Roman" panose="02020603050405020304" pitchFamily="18" charset="0"/>
              </a:rPr>
              <a:t>Les conditions d'aptitude professionnelle et d'honorabilité exigées pour l'attribution de la qualité de surveillant de port et d'auxiliaire de surveillance sont précisées par décret en Conseil d'Etat.</a:t>
            </a:r>
          </a:p>
        </p:txBody>
      </p:sp>
      <p:cxnSp>
        <p:nvCxnSpPr>
          <p:cNvPr id="18" name="Connecteur : en angle 17">
            <a:extLst>
              <a:ext uri="{FF2B5EF4-FFF2-40B4-BE49-F238E27FC236}">
                <a16:creationId xmlns:a16="http://schemas.microsoft.com/office/drawing/2014/main" id="{2F7F5162-BE4A-148A-2BAE-7276D02063EE}"/>
              </a:ext>
            </a:extLst>
          </p:cNvPr>
          <p:cNvCxnSpPr>
            <a:cxnSpLocks/>
          </p:cNvCxnSpPr>
          <p:nvPr/>
        </p:nvCxnSpPr>
        <p:spPr>
          <a:xfrm>
            <a:off x="726393" y="5050805"/>
            <a:ext cx="957129" cy="8514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97F76DB2-D767-E0C9-77A1-898E9241F621}"/>
              </a:ext>
            </a:extLst>
          </p:cNvPr>
          <p:cNvCxnSpPr>
            <a:endCxn id="9" idx="3"/>
          </p:cNvCxnSpPr>
          <p:nvPr/>
        </p:nvCxnSpPr>
        <p:spPr>
          <a:xfrm rot="5400000">
            <a:off x="10042068" y="4691882"/>
            <a:ext cx="1382901" cy="7178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7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6212" y="2424575"/>
            <a:ext cx="10767699" cy="3970318"/>
          </a:xfrm>
          <a:prstGeom prst="rect">
            <a:avLst/>
          </a:prstGeom>
          <a:noFill/>
          <a:ln w="76200">
            <a:solidFill>
              <a:schemeClr val="tx1"/>
            </a:solidFill>
          </a:ln>
        </p:spPr>
        <p:txBody>
          <a:bodyPr wrap="square" rtlCol="0">
            <a:spAutoFit/>
          </a:bodyPr>
          <a:lstStyle/>
          <a:p>
            <a:pPr algn="just"/>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Tout navire ou bateau, engins flottants et navires de servitude, le cas échéant, doit fournir avant leur arrivée à la Capitainerie du port de destination, par voie électronique via le guichet unique GUMP ou via VIGIEsip une déclaration qui comportent les douze documents suivants :</a:t>
            </a:r>
          </a:p>
          <a:p>
            <a:pPr algn="just"/>
            <a:endParaRPr lang="fr-FR"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d'Entrée (caractéristiques et fonctionnement du navire, certificats, équipements) / de Sortie</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des marchandises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des provisions à bord</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des effets de l’équipage</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Liste de l’équipage</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Liste des passagers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 marchandises dangereuses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Maritime de Santé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Contrôle Sanitaire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Certificat ISPS (sûreté) et les 10 escales précédentes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Attestation d'assurance du navire </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Déclaration des Déchets</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Certificats et éventuelles avaries du navire/bateau</a:t>
            </a:r>
          </a:p>
          <a:p>
            <a:pPr marL="285750" indent="-285750" algn="just">
              <a:buFont typeface="Arial" panose="020B0604020202020204" pitchFamily="34" charset="0"/>
              <a:buChar char="•"/>
            </a:pPr>
            <a:r>
              <a:rPr lang="fr-FR" sz="1200" dirty="0">
                <a:latin typeface="Times New Roman" panose="02020603050405020304" pitchFamily="18" charset="0"/>
                <a:cs typeface="Times New Roman" panose="02020603050405020304" pitchFamily="18" charset="0"/>
              </a:rPr>
              <a:t>Brevets et licences de l’équipage</a:t>
            </a:r>
          </a:p>
          <a:p>
            <a:pPr marL="285750" indent="-285750" algn="just">
              <a:buFont typeface="Arial" panose="020B0604020202020204" pitchFamily="34" charset="0"/>
              <a:buChar char="•"/>
            </a:pPr>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Les demandes de poste à quai se font quarante-huit heures à l’avance, soixante douze s’il y a visite préalable du CSN.</a:t>
            </a:r>
          </a:p>
          <a:p>
            <a:pPr algn="just"/>
            <a:r>
              <a:rPr lang="fr-FR" sz="1200" dirty="0">
                <a:latin typeface="Times New Roman" panose="02020603050405020304" pitchFamily="18" charset="0"/>
                <a:cs typeface="Times New Roman" panose="02020603050405020304" pitchFamily="18" charset="0"/>
              </a:rPr>
              <a:t>L’admission des bâtiments dans le port a lieu une fois tous les documents obligatoires transmis dans le guichet unique, vingt-quatre heures à l’avance.</a:t>
            </a:r>
          </a:p>
        </p:txBody>
      </p:sp>
      <p:sp>
        <p:nvSpPr>
          <p:cNvPr id="5" name="ZoneTexte 4"/>
          <p:cNvSpPr txBox="1"/>
          <p:nvPr/>
        </p:nvSpPr>
        <p:spPr>
          <a:xfrm>
            <a:off x="587777" y="1358255"/>
            <a:ext cx="4224673" cy="523220"/>
          </a:xfrm>
          <a:prstGeom prst="rect">
            <a:avLst/>
          </a:prstGeom>
          <a:noFill/>
        </p:spPr>
        <p:txBody>
          <a:bodyPr wrap="square" rtlCol="0">
            <a:spAutoFit/>
          </a:bodyPr>
          <a:lstStyle/>
          <a:p>
            <a:pPr algn="ctr"/>
            <a:r>
              <a:rPr lang="fr-FR" sz="2800" b="1" i="1" dirty="0">
                <a:solidFill>
                  <a:schemeClr val="bg1"/>
                </a:solidFill>
                <a:latin typeface="Jumble" panose="02000503000000020004" pitchFamily="2" charset="0"/>
              </a:rPr>
              <a:t>4.1 Documents d’escale </a:t>
            </a:r>
          </a:p>
        </p:txBody>
      </p:sp>
      <p:sp>
        <p:nvSpPr>
          <p:cNvPr id="3" name="ZoneTexte 2">
            <a:extLst>
              <a:ext uri="{FF2B5EF4-FFF2-40B4-BE49-F238E27FC236}">
                <a16:creationId xmlns:a16="http://schemas.microsoft.com/office/drawing/2014/main" id="{A4A2CD70-066C-614E-5217-F801985B447C}"/>
              </a:ext>
            </a:extLst>
          </p:cNvPr>
          <p:cNvSpPr txBox="1"/>
          <p:nvPr/>
        </p:nvSpPr>
        <p:spPr>
          <a:xfrm>
            <a:off x="587777" y="674762"/>
            <a:ext cx="7851448" cy="584775"/>
          </a:xfrm>
          <a:prstGeom prst="rect">
            <a:avLst/>
          </a:prstGeom>
          <a:noFill/>
        </p:spPr>
        <p:txBody>
          <a:bodyPr wrap="square">
            <a:spAutoFit/>
          </a:bodyPr>
          <a:lstStyle/>
          <a:p>
            <a:r>
              <a:rPr lang="fr-FR" sz="3200" dirty="0">
                <a:solidFill>
                  <a:schemeClr val="bg1"/>
                </a:solidFill>
                <a:latin typeface="Trade Gothic Inline" panose="020B0504030203020204" pitchFamily="34" charset="0"/>
              </a:rPr>
              <a:t>4- Règlementation</a:t>
            </a:r>
          </a:p>
        </p:txBody>
      </p:sp>
    </p:spTree>
    <p:extLst>
      <p:ext uri="{BB962C8B-B14F-4D97-AF65-F5344CB8AC3E}">
        <p14:creationId xmlns:p14="http://schemas.microsoft.com/office/powerpoint/2010/main" val="387621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A4CC4-5765-2952-845C-1C7CD10EC2B2}"/>
              </a:ext>
            </a:extLst>
          </p:cNvPr>
          <p:cNvSpPr>
            <a:spLocks noGrp="1"/>
          </p:cNvSpPr>
          <p:nvPr>
            <p:ph type="title"/>
          </p:nvPr>
        </p:nvSpPr>
        <p:spPr>
          <a:xfrm>
            <a:off x="2132203" y="783377"/>
            <a:ext cx="7635640" cy="1062516"/>
          </a:xfrm>
        </p:spPr>
        <p:txBody>
          <a:bodyPr/>
          <a:lstStyle/>
          <a:p>
            <a:pPr algn="ctr"/>
            <a:r>
              <a:rPr lang="fr-FR" dirty="0">
                <a:solidFill>
                  <a:schemeClr val="bg1"/>
                </a:solidFill>
              </a:rPr>
              <a:t>CHAMP D’APPLICATION</a:t>
            </a:r>
          </a:p>
        </p:txBody>
      </p:sp>
      <p:sp>
        <p:nvSpPr>
          <p:cNvPr id="3" name="Espace réservé du contenu 2">
            <a:extLst>
              <a:ext uri="{FF2B5EF4-FFF2-40B4-BE49-F238E27FC236}">
                <a16:creationId xmlns:a16="http://schemas.microsoft.com/office/drawing/2014/main" id="{4DEC2CEA-0A34-12E8-621B-59DC7C89424A}"/>
              </a:ext>
            </a:extLst>
          </p:cNvPr>
          <p:cNvSpPr>
            <a:spLocks noGrp="1"/>
          </p:cNvSpPr>
          <p:nvPr>
            <p:ph idx="1"/>
          </p:nvPr>
        </p:nvSpPr>
        <p:spPr>
          <a:xfrm>
            <a:off x="1675525" y="2365266"/>
            <a:ext cx="9529464" cy="3709357"/>
          </a:xfrm>
        </p:spPr>
        <p:style>
          <a:lnRef idx="0">
            <a:schemeClr val="accent1"/>
          </a:lnRef>
          <a:fillRef idx="3">
            <a:schemeClr val="accent1"/>
          </a:fillRef>
          <a:effectRef idx="3">
            <a:schemeClr val="accent1"/>
          </a:effectRef>
          <a:fontRef idx="minor">
            <a:schemeClr val="lt1"/>
          </a:fontRef>
        </p:style>
        <p:txBody>
          <a:bodyPr>
            <a:normAutofit/>
          </a:bodyPr>
          <a:lstStyle/>
          <a:p>
            <a:pPr algn="just"/>
            <a:r>
              <a:rPr lang="fr-FR" sz="1600" dirty="0">
                <a:latin typeface="Times New Roman" panose="02020603050405020304" pitchFamily="18" charset="0"/>
                <a:cs typeface="Times New Roman" panose="02020603050405020304" pitchFamily="18" charset="0"/>
              </a:rPr>
              <a:t>Les navires de commerce, engins flottants et navires de servitude, peut-importe leur taille.</a:t>
            </a:r>
          </a:p>
          <a:p>
            <a:pPr algn="just"/>
            <a:r>
              <a:rPr lang="fr-FR" sz="1600" dirty="0">
                <a:latin typeface="Times New Roman" panose="02020603050405020304" pitchFamily="18" charset="0"/>
                <a:cs typeface="Times New Roman" panose="02020603050405020304" pitchFamily="18" charset="0"/>
              </a:rPr>
              <a:t>les navires de plaisance de plus de 45m ou les bateaux de plus de 20m, </a:t>
            </a:r>
          </a:p>
          <a:p>
            <a:pPr algn="just"/>
            <a:r>
              <a:rPr lang="fr-FR" sz="1600" dirty="0">
                <a:latin typeface="Times New Roman" panose="02020603050405020304" pitchFamily="18" charset="0"/>
                <a:cs typeface="Times New Roman" panose="02020603050405020304" pitchFamily="18" charset="0"/>
              </a:rPr>
              <a:t>les navires de plaisance de moins de 45 mètres et les bateaux de moins de 20 mètres, transportant des marchandises dangereuses, des déchets ou plus de 12 passagers à bord</a:t>
            </a:r>
          </a:p>
          <a:p>
            <a:r>
              <a:rPr lang="fr-FR" sz="1600" dirty="0">
                <a:latin typeface="Times New Roman" panose="02020603050405020304" pitchFamily="18" charset="0"/>
                <a:cs typeface="Times New Roman" panose="02020603050405020304" pitchFamily="18" charset="0"/>
              </a:rPr>
              <a:t>l'autorité investie du pouvoir de police portuaire peut subordonner l'accès au port à une visite préalable du navire et exiger le dépôt d'un cautionnement. Les coûts d'expertise entraînés par la visite sont à la charge de l'armateur ou de l'affréteur du navire.</a:t>
            </a:r>
          </a:p>
          <a:p>
            <a:r>
              <a:rPr lang="fr-FR" sz="1600" dirty="0">
                <a:latin typeface="Times New Roman" panose="02020603050405020304" pitchFamily="18" charset="0"/>
                <a:cs typeface="Times New Roman" panose="02020603050405020304" pitchFamily="18" charset="0"/>
              </a:rPr>
              <a:t>La capitainerie règle l'ordre d'entrée et de sortie du port des navires, bateaux et engins flottants. Les officiers de port, officiers de port adjoints et surveillants de port peuvent interdire l'accès du port aux navires, bateaux et engins flottants dont l'entrée serait susceptible de compromettre la sûreté, la sécurité, la santé ou l'environnement ainsi que la conservation ou la bonne exploitation des ouvrages portuaires.</a:t>
            </a:r>
          </a:p>
        </p:txBody>
      </p:sp>
    </p:spTree>
    <p:extLst>
      <p:ext uri="{BB962C8B-B14F-4D97-AF65-F5344CB8AC3E}">
        <p14:creationId xmlns:p14="http://schemas.microsoft.com/office/powerpoint/2010/main" val="67856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066675349"/>
              </p:ext>
            </p:extLst>
          </p:nvPr>
        </p:nvGraphicFramePr>
        <p:xfrm>
          <a:off x="836047" y="290558"/>
          <a:ext cx="10632409" cy="623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A7E96F01-3C67-EE10-4E9A-75C4B36287EE}"/>
              </a:ext>
            </a:extLst>
          </p:cNvPr>
          <p:cNvSpPr txBox="1"/>
          <p:nvPr/>
        </p:nvSpPr>
        <p:spPr>
          <a:xfrm>
            <a:off x="206185" y="6249580"/>
            <a:ext cx="11901443" cy="461665"/>
          </a:xfrm>
          <a:prstGeom prst="rect">
            <a:avLst/>
          </a:prstGeom>
          <a:noFill/>
        </p:spPr>
        <p:txBody>
          <a:bodyPr wrap="square">
            <a:spAutoFit/>
          </a:bodyPr>
          <a:lstStyle/>
          <a:p>
            <a:pPr algn="l">
              <a:spcAft>
                <a:spcPts val="375"/>
              </a:spcAft>
              <a:buNone/>
            </a:pPr>
            <a:r>
              <a:rPr lang="fr-FR" sz="1200" b="1" dirty="0">
                <a:effectLst/>
                <a:latin typeface="Times New Roman" panose="02020603050405020304" pitchFamily="18" charset="0"/>
                <a:cs typeface="Times New Roman" panose="02020603050405020304" pitchFamily="18" charset="0"/>
              </a:rPr>
              <a:t>Arrêté du 30 août 2017 autorisant la mise en œuvre par les autorités portuaires d'un téléservice dénommé « Guichet Unique Portuaire » ayant pour objet le suivi du trafic maritime et la dématérialisation des formalités déclaratives applicables aux navires à l'entrée et/ou à la sortie des ports européens</a:t>
            </a:r>
          </a:p>
        </p:txBody>
      </p:sp>
    </p:spTree>
    <p:extLst>
      <p:ext uri="{BB962C8B-B14F-4D97-AF65-F5344CB8AC3E}">
        <p14:creationId xmlns:p14="http://schemas.microsoft.com/office/powerpoint/2010/main" val="289682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914" y="255397"/>
            <a:ext cx="5494947" cy="584775"/>
          </a:xfrm>
          <a:prstGeom prst="rect">
            <a:avLst/>
          </a:prstGeom>
          <a:noFill/>
        </p:spPr>
        <p:txBody>
          <a:bodyPr wrap="square" rtlCol="0">
            <a:spAutoFit/>
          </a:bodyPr>
          <a:lstStyle/>
          <a:p>
            <a:pPr algn="ctr"/>
            <a:r>
              <a:rPr lang="fr-FR" sz="3200" b="1" i="1" dirty="0">
                <a:latin typeface="Jumble" panose="02000503000000020004" pitchFamily="2" charset="0"/>
              </a:rPr>
              <a:t>4.2 Sûreté Portuaire </a:t>
            </a:r>
          </a:p>
        </p:txBody>
      </p:sp>
      <p:sp>
        <p:nvSpPr>
          <p:cNvPr id="3" name="Rectangle 2"/>
          <p:cNvSpPr/>
          <p:nvPr/>
        </p:nvSpPr>
        <p:spPr>
          <a:xfrm>
            <a:off x="256032" y="754714"/>
            <a:ext cx="11667744" cy="1754326"/>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La sûreté portuaire a pour but de détecter les menaces d’actes illicites qui pèsent sur les ports et les installations portuaires (les terminaux) dans leur rôle d’interface avec les navires engagés dans un transport international, et de prendre les mesures pour prévenir ces menaces et en limiter les impacts.</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sûreté portuaire repose sur :</a:t>
            </a:r>
          </a:p>
          <a:p>
            <a:endParaRPr lang="fr-FR" dirty="0">
              <a:latin typeface="Times New Roman" panose="02020603050405020304" pitchFamily="18" charset="0"/>
              <a:cs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3307300572"/>
              </p:ext>
            </p:extLst>
          </p:nvPr>
        </p:nvGraphicFramePr>
        <p:xfrm>
          <a:off x="268224" y="2290273"/>
          <a:ext cx="7388808" cy="443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998865" y="2707379"/>
            <a:ext cx="4010028" cy="36009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fr-FR" sz="1200" b="1" dirty="0">
                <a:latin typeface="Times New Roman" panose="02020603050405020304" pitchFamily="18" charset="0"/>
                <a:cs typeface="Times New Roman" panose="02020603050405020304" pitchFamily="18" charset="0"/>
              </a:rPr>
              <a:t>L’évaluation de sûreté portuaire</a:t>
            </a:r>
          </a:p>
          <a:p>
            <a:pPr algn="just"/>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Elle a pour but de faire le recensement complet des menaces et des risques qui sont susceptibles de peser sur un port ou sur une installation portuaire</a:t>
            </a:r>
          </a:p>
          <a:p>
            <a:pPr algn="just"/>
            <a:endParaRPr lang="fr-FR" sz="1200" dirty="0">
              <a:latin typeface="Times New Roman" panose="02020603050405020304" pitchFamily="18" charset="0"/>
              <a:cs typeface="Times New Roman" panose="02020603050405020304" pitchFamily="18" charset="0"/>
            </a:endParaRPr>
          </a:p>
          <a:p>
            <a:pPr algn="just"/>
            <a:r>
              <a:rPr lang="fr-FR" sz="1200" b="1" dirty="0">
                <a:latin typeface="Times New Roman" panose="02020603050405020304" pitchFamily="18" charset="0"/>
                <a:cs typeface="Times New Roman" panose="02020603050405020304" pitchFamily="18" charset="0"/>
              </a:rPr>
              <a:t>Le plan de sûreté portuaire</a:t>
            </a:r>
          </a:p>
          <a:p>
            <a:pPr algn="just"/>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Le plan de sûreté du port ou de l’installation portuaire doit être réalisé par l’autorité portuaire (l’agent de sûreté portuaire (ASP) ou OSH) pour le port et par l’exploitant (l’agent de sûreté de l’installation portuaire (ASIP) ou OSH) dans le cas d’une installation portuaire.</a:t>
            </a:r>
          </a:p>
          <a:p>
            <a:pPr algn="just"/>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Les diverses mesures de sûreté à prendre et les procédures à mettre en œuvre sont détaillées dans ces plans. La gradation des mesures est faite en fonction des trois niveaux de sûreté définis par le code ISPS : le plus modeste est le niveau 1, celui de la posture permanente.</a:t>
            </a:r>
          </a:p>
        </p:txBody>
      </p:sp>
      <p:pic>
        <p:nvPicPr>
          <p:cNvPr id="2052" name="Picture 4">
            <a:extLst>
              <a:ext uri="{FF2B5EF4-FFF2-40B4-BE49-F238E27FC236}">
                <a16:creationId xmlns:a16="http://schemas.microsoft.com/office/drawing/2014/main" id="{528BA6CC-AE9E-64FC-AD44-3C97842BDB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8890" y="1631877"/>
            <a:ext cx="1772669" cy="68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72ED2AE-7AF8-B6E6-AE99-D8DF183E4789}"/>
              </a:ext>
            </a:extLst>
          </p:cNvPr>
          <p:cNvSpPr txBox="1"/>
          <p:nvPr/>
        </p:nvSpPr>
        <p:spPr>
          <a:xfrm>
            <a:off x="230736" y="323764"/>
            <a:ext cx="10827522" cy="523220"/>
          </a:xfrm>
          <a:prstGeom prst="rect">
            <a:avLst/>
          </a:prstGeom>
          <a:noFill/>
        </p:spPr>
        <p:txBody>
          <a:bodyPr wrap="square" rtlCol="0">
            <a:spAutoFit/>
          </a:bodyPr>
          <a:lstStyle/>
          <a:p>
            <a:pPr algn="ctr"/>
            <a:r>
              <a:rPr lang="fr-FR" sz="2800" b="1" i="1" dirty="0">
                <a:latin typeface="Jumble" panose="02000503000000020004" pitchFamily="2" charset="0"/>
              </a:rPr>
              <a:t>Les métiers de la sureté portuaire</a:t>
            </a:r>
          </a:p>
        </p:txBody>
      </p:sp>
      <p:sp>
        <p:nvSpPr>
          <p:cNvPr id="6" name="ZoneTexte 5">
            <a:extLst>
              <a:ext uri="{FF2B5EF4-FFF2-40B4-BE49-F238E27FC236}">
                <a16:creationId xmlns:a16="http://schemas.microsoft.com/office/drawing/2014/main" id="{84F2F46D-6491-4D0D-C4E1-316344914311}"/>
              </a:ext>
            </a:extLst>
          </p:cNvPr>
          <p:cNvSpPr txBox="1"/>
          <p:nvPr/>
        </p:nvSpPr>
        <p:spPr>
          <a:xfrm>
            <a:off x="374947" y="908539"/>
            <a:ext cx="4461974" cy="5262979"/>
          </a:xfrm>
          <a:prstGeom prst="rect">
            <a:avLst/>
          </a:prstGeom>
          <a:noFill/>
          <a:ln>
            <a:solidFill>
              <a:schemeClr val="tx1"/>
            </a:solidFill>
          </a:ln>
        </p:spPr>
        <p:txBody>
          <a:bodyPr wrap="square">
            <a:spAutoFit/>
          </a:bodyPr>
          <a:lstStyle/>
          <a:p>
            <a:r>
              <a:rPr lang="fr-FR" sz="1400" b="1" u="sng" dirty="0">
                <a:latin typeface="Times New Roman" panose="02020603050405020304" pitchFamily="18" charset="0"/>
                <a:cs typeface="Times New Roman" panose="02020603050405020304" pitchFamily="18" charset="0"/>
              </a:rPr>
              <a:t>L’agent de sûreté portuaire (ASP) </a:t>
            </a:r>
            <a:r>
              <a:rPr lang="fr-FR" sz="1400" b="1" i="0" u="sng" dirty="0">
                <a:effectLst/>
                <a:latin typeface="Times New Roman" panose="02020603050405020304" pitchFamily="18" charset="0"/>
                <a:cs typeface="Times New Roman" panose="02020603050405020304" pitchFamily="18" charset="0"/>
              </a:rPr>
              <a:t>: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Il est d</a:t>
            </a:r>
            <a:r>
              <a:rPr lang="fr-FR" sz="1200" b="0" i="0" dirty="0">
                <a:effectLst/>
                <a:latin typeface="Times New Roman" panose="02020603050405020304" pitchFamily="18" charset="0"/>
                <a:cs typeface="Times New Roman" panose="02020603050405020304" pitchFamily="18" charset="0"/>
              </a:rPr>
              <a:t>ésigné par l'autorité portuaire et  peut être choisi parmi le personnel des capitaineries ou parmi son propre personnel.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Il doit posséder un agrément délivré par le représentant de l'état et d'un certificat d'aptitude délivré à l'issue d'une formation.</a:t>
            </a:r>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L'agrément est une procédure administrative visant à vérifier que les personnes proposées pour exercer les fonctions d'agent de sûreté portuaire (ASP) ou d'agent de sûreté des installations portuaires (ASIP) présentent les garanties requises au regard de la sûreté de l'État, de la sécurité publique, de la sécurité des personnes, de l'ordre public. L'agrément est valable 5 ans et valide sur tout le territoire national.</a:t>
            </a:r>
          </a:p>
          <a:p>
            <a:endParaRPr lang="fr-FR" sz="1200" b="1"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Il doit faciliter les relations entre les exploitants des différentes installations portuaires et les services de l'État compétents en  matière  de  sûreté. En particulier il assure la transmission des évolutions du niveau de sûreté  à l’ensemble des exploitants.</a:t>
            </a:r>
          </a:p>
          <a:p>
            <a:r>
              <a:rPr lang="fr-FR" sz="1200" dirty="0">
                <a:latin typeface="Times New Roman" panose="02020603050405020304" pitchFamily="18" charset="0"/>
                <a:cs typeface="Times New Roman" panose="02020603050405020304" pitchFamily="18" charset="0"/>
              </a:rPr>
              <a:t>A ce titre, il se doit de coordonner les mesures de sûreté  mises en œuvre à l'échelle du port, et définies dans le plan de sûreté portuaire (PSP), avec les mesures de sûreté prises au niveau des IP.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Il est chargé, pour le compte de l'autorité portuaire, de l'élaboration  et  de  la  mise  en œuvre  du  plan  de  sûreté  portuaire et doit donc organiser de manière régulière des entraînements et des exercices de sûreté.</a:t>
            </a:r>
          </a:p>
        </p:txBody>
      </p:sp>
      <p:sp>
        <p:nvSpPr>
          <p:cNvPr id="9" name="ZoneTexte 8">
            <a:extLst>
              <a:ext uri="{FF2B5EF4-FFF2-40B4-BE49-F238E27FC236}">
                <a16:creationId xmlns:a16="http://schemas.microsoft.com/office/drawing/2014/main" id="{FA3A02CE-EAF2-125B-2280-B41442787FC7}"/>
              </a:ext>
            </a:extLst>
          </p:cNvPr>
          <p:cNvSpPr txBox="1"/>
          <p:nvPr/>
        </p:nvSpPr>
        <p:spPr>
          <a:xfrm>
            <a:off x="5215071" y="908538"/>
            <a:ext cx="6227748" cy="2176493"/>
          </a:xfrm>
          <a:prstGeom prst="rect">
            <a:avLst/>
          </a:prstGeom>
          <a:noFill/>
          <a:ln>
            <a:solidFill>
              <a:schemeClr val="tx1"/>
            </a:solidFill>
          </a:ln>
        </p:spPr>
        <p:txBody>
          <a:bodyPr wrap="square">
            <a:spAutoFit/>
          </a:bodyPr>
          <a:lstStyle/>
          <a:p>
            <a:pPr algn="just">
              <a:buNone/>
            </a:pPr>
            <a:r>
              <a:rPr lang="fr-FR" sz="1400" b="1" i="0" u="sng" dirty="0">
                <a:effectLst/>
                <a:latin typeface="Times New Roman" panose="02020603050405020304" pitchFamily="18" charset="0"/>
                <a:cs typeface="Times New Roman" panose="02020603050405020304" pitchFamily="18" charset="0"/>
              </a:rPr>
              <a:t>L'agent de sûreté d'installation portuaire (ASIP) :</a:t>
            </a:r>
          </a:p>
          <a:p>
            <a:pPr algn="just">
              <a:buNone/>
            </a:pPr>
            <a:endParaRPr lang="fr-FR" sz="1200" b="1" i="0" u="sng" dirty="0">
              <a:effectLst/>
              <a:latin typeface="Times New Roman" panose="02020603050405020304" pitchFamily="18" charset="0"/>
              <a:cs typeface="Times New Roman" panose="02020603050405020304" pitchFamily="18" charset="0"/>
            </a:endParaRPr>
          </a:p>
          <a:p>
            <a:pPr>
              <a:buNone/>
            </a:pPr>
            <a:r>
              <a:rPr lang="fr-FR" sz="1200" b="0" i="0" dirty="0">
                <a:effectLst/>
                <a:latin typeface="Times New Roman" panose="02020603050405020304" pitchFamily="18" charset="0"/>
                <a:cs typeface="Times New Roman" panose="02020603050405020304" pitchFamily="18" charset="0"/>
              </a:rPr>
              <a:t>Il est désigné par l'exploitant.</a:t>
            </a:r>
            <a:br>
              <a:rPr lang="fr-FR" sz="1200" b="0" i="0" dirty="0">
                <a:effectLst/>
                <a:latin typeface="Times New Roman" panose="02020603050405020304" pitchFamily="18" charset="0"/>
                <a:cs typeface="Times New Roman" panose="02020603050405020304" pitchFamily="18" charset="0"/>
              </a:rPr>
            </a:br>
            <a:r>
              <a:rPr lang="fr-FR" sz="1200" b="0" i="0" dirty="0">
                <a:effectLst/>
                <a:latin typeface="Times New Roman" panose="02020603050405020304" pitchFamily="18" charset="0"/>
                <a:cs typeface="Times New Roman" panose="02020603050405020304" pitchFamily="18" charset="0"/>
              </a:rPr>
              <a:t>Il doit bénéficier d'un agrément et d'un certificat d'aptitude délivré à l'issue d'une formation identique à celle d'ASP.</a:t>
            </a:r>
          </a:p>
          <a:p>
            <a:pPr>
              <a:buNone/>
            </a:pPr>
            <a:r>
              <a:rPr lang="fr-FR" sz="1200" b="0" i="0" dirty="0">
                <a:effectLst/>
                <a:latin typeface="Times New Roman" panose="02020603050405020304" pitchFamily="18" charset="0"/>
                <a:cs typeface="Times New Roman" panose="02020603050405020304" pitchFamily="18" charset="0"/>
              </a:rPr>
              <a:t>Il est chargé de préparer, de tenir à jour et de mettre en œuvre le plan de sûreté de l'installation portuaire (PSIP) selon les mesures énoncées dans l'évaluation de sûreté.</a:t>
            </a:r>
            <a:br>
              <a:rPr lang="fr-FR" sz="1200" b="0" i="0" dirty="0">
                <a:effectLst/>
                <a:latin typeface="Times New Roman" panose="02020603050405020304" pitchFamily="18" charset="0"/>
                <a:cs typeface="Times New Roman" panose="02020603050405020304" pitchFamily="18" charset="0"/>
              </a:rPr>
            </a:br>
            <a:r>
              <a:rPr lang="fr-FR" sz="1200" b="0" i="0" dirty="0">
                <a:effectLst/>
                <a:latin typeface="Times New Roman" panose="02020603050405020304" pitchFamily="18" charset="0"/>
                <a:cs typeface="Times New Roman" panose="02020603050405020304" pitchFamily="18" charset="0"/>
              </a:rPr>
              <a:t>Il doit organiser régulièrement des entraînements et des exercices de sûreté.</a:t>
            </a:r>
            <a:br>
              <a:rPr lang="fr-FR" sz="1200" b="0" i="0" dirty="0">
                <a:effectLst/>
                <a:latin typeface="Times New Roman" panose="02020603050405020304" pitchFamily="18" charset="0"/>
                <a:cs typeface="Times New Roman" panose="02020603050405020304" pitchFamily="18" charset="0"/>
              </a:rPr>
            </a:br>
            <a:r>
              <a:rPr lang="fr-FR" sz="1200" b="0" i="0" dirty="0">
                <a:effectLst/>
                <a:latin typeface="Times New Roman" panose="02020603050405020304" pitchFamily="18" charset="0"/>
                <a:cs typeface="Times New Roman" panose="02020603050405020304" pitchFamily="18" charset="0"/>
              </a:rPr>
              <a:t>Il doit également réaliser des inspections et des audits de sûreté et veiller à l'application des mesures de sûreté par le personnel de l'installation.</a:t>
            </a:r>
            <a:br>
              <a:rPr lang="fr-FR" sz="1200" b="0" i="0" dirty="0">
                <a:effectLst/>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I</a:t>
            </a:r>
            <a:r>
              <a:rPr lang="fr-FR" sz="1200" b="0" i="0" dirty="0">
                <a:effectLst/>
                <a:latin typeface="Times New Roman" panose="02020603050405020304" pitchFamily="18" charset="0"/>
                <a:cs typeface="Times New Roman" panose="02020603050405020304" pitchFamily="18" charset="0"/>
              </a:rPr>
              <a:t>l doit travailler en coordination avec l'agent de sûreté du navire en escale.</a:t>
            </a:r>
          </a:p>
        </p:txBody>
      </p:sp>
      <p:sp>
        <p:nvSpPr>
          <p:cNvPr id="12" name="Rectangle 3">
            <a:extLst>
              <a:ext uri="{FF2B5EF4-FFF2-40B4-BE49-F238E27FC236}">
                <a16:creationId xmlns:a16="http://schemas.microsoft.com/office/drawing/2014/main" id="{741482B0-338D-C305-1CF3-C1D4B419FE04}"/>
              </a:ext>
            </a:extLst>
          </p:cNvPr>
          <p:cNvSpPr>
            <a:spLocks noChangeArrowheads="1"/>
          </p:cNvSpPr>
          <p:nvPr/>
        </p:nvSpPr>
        <p:spPr bwMode="auto">
          <a:xfrm>
            <a:off x="5215071" y="3694682"/>
            <a:ext cx="4615795" cy="1538883"/>
          </a:xfrm>
          <a:prstGeom prst="rect">
            <a:avLst/>
          </a:prstGeom>
          <a:noFill/>
          <a:ln>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a:ln>
                  <a:noFill/>
                </a:ln>
                <a:effectLst/>
                <a:latin typeface="Times New Roman" panose="02020603050405020304" pitchFamily="18" charset="0"/>
                <a:cs typeface="Times New Roman" panose="02020603050405020304" pitchFamily="18" charset="0"/>
              </a:rPr>
              <a:t>L'agent chargé des visites de sûreté (ACVS) </a:t>
            </a:r>
            <a:r>
              <a:rPr lang="fr-FR" altLang="fr-FR" sz="1400" b="1" u="sng" dirty="0">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effectLst/>
                <a:latin typeface="Times New Roman" panose="02020603050405020304" pitchFamily="18" charset="0"/>
                <a:cs typeface="Times New Roman" panose="02020603050405020304" pitchFamily="18" charset="0"/>
              </a:rPr>
              <a:t>Il procède aux contrôles préventifs de sûreté dans les zones portuaires et filtrent l'accès aux Zones d'Accès Restreint. Son rôle est d'éviter l'entrée d'objets interdits ou dangereux et de passagers clandestins à bord des bateaux. Il est également chargé de contrôler les véhicules (particuliers ou marchandises) à l'embarquement.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1"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fr-FR" altLang="fr-FR" sz="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145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62CBF0-3CD2-2697-5A7A-23D8AC394C75}"/>
              </a:ext>
            </a:extLst>
          </p:cNvPr>
          <p:cNvSpPr txBox="1"/>
          <p:nvPr/>
        </p:nvSpPr>
        <p:spPr>
          <a:xfrm>
            <a:off x="472154" y="574596"/>
            <a:ext cx="9342405" cy="2011850"/>
          </a:xfrm>
          <a:prstGeom prst="rect">
            <a:avLst/>
          </a:prstGeom>
          <a:noFill/>
          <a:ln>
            <a:solidFill>
              <a:schemeClr val="tx1"/>
            </a:solidFill>
          </a:ln>
          <a:scene3d>
            <a:camera prst="orthographicFront"/>
            <a:lightRig rig="threePt" dir="t"/>
          </a:scene3d>
          <a:sp3d>
            <a:bevelT prst="slope"/>
          </a:sp3d>
        </p:spPr>
        <p:txBody>
          <a:bodyPr wrap="square">
            <a:spAutoFit/>
          </a:bodyPr>
          <a:lstStyle/>
          <a:p>
            <a:r>
              <a:rPr lang="fr-FR" b="1" u="sng" dirty="0">
                <a:latin typeface="Times New Roman" panose="02020603050405020304" pitchFamily="18" charset="0"/>
                <a:cs typeface="Times New Roman" panose="02020603050405020304" pitchFamily="18" charset="0"/>
              </a:rPr>
              <a:t>Autorités qualifiées pour la sécurité des systèmes d’information (AQSSI) :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Ce sont les responsables juridiques d’un périmètre concerné.</a:t>
            </a:r>
          </a:p>
          <a:p>
            <a:r>
              <a:rPr lang="fr-FR" sz="1200" dirty="0">
                <a:latin typeface="Times New Roman" panose="02020603050405020304" pitchFamily="18" charset="0"/>
                <a:cs typeface="Times New Roman" panose="02020603050405020304" pitchFamily="18" charset="0"/>
              </a:rPr>
              <a:t>Ils détiennent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 la maîtrise d’ouvrage (définition des enjeux de sécurité liés aux systèmes d’information),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la responsabilité de passer des actes contractuels (marchés publics),</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la responsabilité de mettre en place des organisations (comité de pilotage de la SSI, logistique de crise),</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les arbitrages budgétaires,</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la possibilité, le cas échéant, d’intenter une action en justice.</a:t>
            </a:r>
          </a:p>
          <a:p>
            <a:pPr fontAlgn="base"/>
            <a:r>
              <a:rPr lang="fr-FR" sz="1200" dirty="0">
                <a:latin typeface="Times New Roman" panose="02020603050405020304" pitchFamily="18" charset="0"/>
                <a:cs typeface="Times New Roman" panose="02020603050405020304" pitchFamily="18" charset="0"/>
              </a:rPr>
              <a:t>Il désigne un RSSI pour les assister.</a:t>
            </a:r>
          </a:p>
        </p:txBody>
      </p:sp>
      <p:sp>
        <p:nvSpPr>
          <p:cNvPr id="13" name="Rectangle 3">
            <a:extLst>
              <a:ext uri="{FF2B5EF4-FFF2-40B4-BE49-F238E27FC236}">
                <a16:creationId xmlns:a16="http://schemas.microsoft.com/office/drawing/2014/main" id="{71B19344-1C54-C32A-0854-D44D64B0CA2A}"/>
              </a:ext>
            </a:extLst>
          </p:cNvPr>
          <p:cNvSpPr>
            <a:spLocks noChangeArrowheads="1"/>
          </p:cNvSpPr>
          <p:nvPr/>
        </p:nvSpPr>
        <p:spPr bwMode="auto">
          <a:xfrm>
            <a:off x="472155" y="2951947"/>
            <a:ext cx="8088371" cy="954107"/>
          </a:xfrm>
          <a:prstGeom prst="rect">
            <a:avLst/>
          </a:prstGeom>
          <a:noFill/>
          <a:ln>
            <a:solidFill>
              <a:schemeClr val="tx1"/>
            </a:solidFill>
          </a:ln>
          <a:effectLst/>
          <a:scene3d>
            <a:camera prst="orthographicFront"/>
            <a:lightRig rig="threePt" dir="t"/>
          </a:scene3d>
          <a:sp3d>
            <a:bevelT prst="slope"/>
          </a:sp3d>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sng" strike="noStrike" cap="none" normalizeH="0" baseline="0" dirty="0">
                <a:ln>
                  <a:noFill/>
                </a:ln>
                <a:effectLst/>
                <a:latin typeface="Times New Roman" panose="02020603050405020304" pitchFamily="18" charset="0"/>
                <a:cs typeface="Times New Roman" panose="02020603050405020304" pitchFamily="18" charset="0"/>
              </a:rPr>
              <a:t>Responsable de la sécurité des système</a:t>
            </a:r>
            <a:r>
              <a:rPr lang="fr-FR" altLang="fr-FR" b="1" u="sng" dirty="0">
                <a:latin typeface="Times New Roman" panose="02020603050405020304" pitchFamily="18" charset="0"/>
                <a:cs typeface="Times New Roman" panose="02020603050405020304" pitchFamily="18" charset="0"/>
              </a:rPr>
              <a:t>s d’information (RSSI)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latin typeface="Times New Roman" panose="02020603050405020304" pitchFamily="18" charset="0"/>
                <a:cs typeface="Times New Roman" panose="02020603050405020304" pitchFamily="18" charset="0"/>
              </a:rPr>
              <a:t> </a:t>
            </a:r>
            <a:endParaRPr kumimoji="0" lang="fr-FR" altLang="fr-FR" sz="1400" i="0"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latin typeface="Times New Roman" panose="02020603050405020304" pitchFamily="18" charset="0"/>
                <a:cs typeface="Times New Roman" panose="02020603050405020304" pitchFamily="18" charset="0"/>
              </a:rPr>
              <a:t>Il </a:t>
            </a:r>
            <a:r>
              <a:rPr kumimoji="0" lang="fr-FR" altLang="fr-FR" sz="1200" i="0" strike="noStrike" cap="none" normalizeH="0" baseline="0" dirty="0">
                <a:ln>
                  <a:noFill/>
                </a:ln>
                <a:effectLst/>
                <a:latin typeface="Times New Roman" panose="02020603050405020304" pitchFamily="18" charset="0"/>
                <a:cs typeface="Times New Roman" panose="02020603050405020304" pitchFamily="18" charset="0"/>
              </a:rPr>
              <a:t>est nommé et mandaté par l’AQSSI pour mettre en place la politique générale de sécurité des systèmes d’information. Le RSSI est le responsable opérationnel.</a:t>
            </a:r>
          </a:p>
        </p:txBody>
      </p:sp>
      <p:sp>
        <p:nvSpPr>
          <p:cNvPr id="4" name="ZoneTexte 3">
            <a:extLst>
              <a:ext uri="{FF2B5EF4-FFF2-40B4-BE49-F238E27FC236}">
                <a16:creationId xmlns:a16="http://schemas.microsoft.com/office/drawing/2014/main" id="{CBA4CBCD-1CEE-CADD-5EBE-27EF9735E1E8}"/>
              </a:ext>
            </a:extLst>
          </p:cNvPr>
          <p:cNvSpPr txBox="1"/>
          <p:nvPr/>
        </p:nvSpPr>
        <p:spPr>
          <a:xfrm>
            <a:off x="472155" y="4206472"/>
            <a:ext cx="9133399" cy="2031325"/>
          </a:xfrm>
          <a:prstGeom prst="rect">
            <a:avLst/>
          </a:prstGeom>
          <a:noFill/>
          <a:ln>
            <a:solidFill>
              <a:schemeClr val="tx1"/>
            </a:solidFill>
          </a:ln>
          <a:scene3d>
            <a:camera prst="orthographicFront"/>
            <a:lightRig rig="threePt" dir="t"/>
          </a:scene3d>
          <a:sp3d>
            <a:bevelT prst="slope"/>
          </a:sp3d>
        </p:spPr>
        <p:txBody>
          <a:bodyPr wrap="square">
            <a:spAutoFit/>
          </a:bodyPr>
          <a:lstStyle/>
          <a:p>
            <a:r>
              <a:rPr lang="fr-FR" b="1" u="sng" dirty="0">
                <a:latin typeface="Times New Roman" panose="02020603050405020304" pitchFamily="18" charset="0"/>
                <a:cs typeface="Times New Roman" panose="02020603050405020304" pitchFamily="18" charset="0"/>
              </a:rPr>
              <a:t>L’officier de sécurité (OS)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Il doit notamment :</a:t>
            </a:r>
          </a:p>
          <a:p>
            <a:endParaRPr lang="fr-FR"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Gérer les habilitations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Sensibiliser les personnels concernés aux mesures de protections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S’assurer de l’effectivité du contrôle de l’accès aux zones réglementées ainsi que du respect des dispositions réglementaires en la matière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Veiller à la conformité de la manipulation, de la conservation, de la reproduction, du transport et, le cas échéant, de la destruction des informations ou supports classifiées ;</a:t>
            </a:r>
          </a:p>
          <a:p>
            <a:pPr marL="171450" indent="-171450">
              <a:buFont typeface="Wingdings" panose="05000000000000000000" pitchFamily="2" charset="2"/>
              <a:buChar char="Ø"/>
            </a:pPr>
            <a:r>
              <a:rPr lang="fr-FR" sz="1200" dirty="0">
                <a:latin typeface="Times New Roman" panose="02020603050405020304" pitchFamily="18" charset="0"/>
                <a:cs typeface="Times New Roman" panose="02020603050405020304" pitchFamily="18" charset="0"/>
              </a:rPr>
              <a:t>Veiller à la sécurité des systèmes d’information classifiés en s’appuyant sur l’officier de sécurité des systèmes d’information.</a:t>
            </a:r>
          </a:p>
        </p:txBody>
      </p:sp>
    </p:spTree>
    <p:extLst>
      <p:ext uri="{BB962C8B-B14F-4D97-AF65-F5344CB8AC3E}">
        <p14:creationId xmlns:p14="http://schemas.microsoft.com/office/powerpoint/2010/main" val="688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747D95-D375-A148-8244-B573DDAC8558}"/>
              </a:ext>
            </a:extLst>
          </p:cNvPr>
          <p:cNvSpPr/>
          <p:nvPr/>
        </p:nvSpPr>
        <p:spPr>
          <a:xfrm>
            <a:off x="428775" y="310303"/>
            <a:ext cx="4816085" cy="523220"/>
          </a:xfrm>
          <a:prstGeom prst="rect">
            <a:avLst/>
          </a:prstGeom>
        </p:spPr>
        <p:txBody>
          <a:bodyPr wrap="square">
            <a:spAutoFit/>
          </a:bodyPr>
          <a:lstStyle/>
          <a:p>
            <a:pPr algn="ctr"/>
            <a:r>
              <a:rPr lang="fr-FR" sz="2800" b="1" i="1" dirty="0">
                <a:latin typeface="Jumble" panose="02000503000000020004" pitchFamily="2" charset="0"/>
              </a:rPr>
              <a:t>4.3 Sécurité portuaire</a:t>
            </a:r>
          </a:p>
        </p:txBody>
      </p:sp>
      <p:sp>
        <p:nvSpPr>
          <p:cNvPr id="10" name="Rectangle 5">
            <a:extLst>
              <a:ext uri="{FF2B5EF4-FFF2-40B4-BE49-F238E27FC236}">
                <a16:creationId xmlns:a16="http://schemas.microsoft.com/office/drawing/2014/main" id="{87A0CBC6-407C-6185-3217-9874200EC2A1}"/>
              </a:ext>
            </a:extLst>
          </p:cNvPr>
          <p:cNvSpPr>
            <a:spLocks noChangeArrowheads="1"/>
          </p:cNvSpPr>
          <p:nvPr/>
        </p:nvSpPr>
        <p:spPr bwMode="auto">
          <a:xfrm>
            <a:off x="720372" y="1097196"/>
            <a:ext cx="8688597" cy="892552"/>
          </a:xfrm>
          <a:prstGeom prst="rect">
            <a:avLst/>
          </a:prstGeom>
          <a:solidFill>
            <a:srgbClr val="FF0000"/>
          </a:solidFill>
          <a:ln>
            <a:noFill/>
          </a:ln>
          <a:effectLst>
            <a:softEdge rad="317500"/>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SÉCURITÉ DES NAVIRES ET DES INSTALLATIONS PORTUAIRES :</a:t>
            </a:r>
            <a:endPar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lvl="0" indent="-171450" algn="just" eaLnBrk="0" fontAlgn="base" hangingPunct="0">
              <a:spcBef>
                <a:spcPct val="0"/>
              </a:spcBef>
              <a:spcAft>
                <a:spcPct val="0"/>
              </a:spcAft>
              <a:buFont typeface="Wingdings" panose="05000000000000000000" pitchFamily="2" charset="2"/>
              <a:buChar char="Ø"/>
            </a:pPr>
            <a:r>
              <a:rPr lang="fr-FR" altLang="fr-FR" sz="1200" dirty="0">
                <a:solidFill>
                  <a:schemeClr val="tx1"/>
                </a:solidFill>
                <a:latin typeface="Times New Roman" panose="02020603050405020304" pitchFamily="18" charset="0"/>
                <a:cs typeface="Times New Roman" panose="02020603050405020304" pitchFamily="18" charset="0"/>
              </a:rPr>
              <a:t>Contrôle le l’application de la réglementation maritime et portuaire (internationale, communautaire, nationale et locale)</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Application de la directive SEVESO III pour les installations à risque (terminaux pétroliers, chimiques, etc.).</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Coordination entre autorité portuaire, exploitants, et services de secours pour prévenir les accidents majeurs.</a:t>
            </a:r>
            <a:endParaRPr lang="fr-FR" altLang="fr-FR" sz="1200" dirty="0">
              <a:solidFill>
                <a:schemeClr val="tx1"/>
              </a:solidFill>
              <a:latin typeface="Times New Roman" panose="02020603050405020304" pitchFamily="18" charset="0"/>
              <a:cs typeface="Times New Roman" panose="02020603050405020304" pitchFamily="18" charset="0"/>
            </a:endParaRPr>
          </a:p>
        </p:txBody>
      </p:sp>
      <p:sp>
        <p:nvSpPr>
          <p:cNvPr id="12" name="Rectangle 7">
            <a:extLst>
              <a:ext uri="{FF2B5EF4-FFF2-40B4-BE49-F238E27FC236}">
                <a16:creationId xmlns:a16="http://schemas.microsoft.com/office/drawing/2014/main" id="{3EBB20BE-2352-6C5C-0053-0C9613B7F50B}"/>
              </a:ext>
            </a:extLst>
          </p:cNvPr>
          <p:cNvSpPr>
            <a:spLocks noChangeArrowheads="1"/>
          </p:cNvSpPr>
          <p:nvPr/>
        </p:nvSpPr>
        <p:spPr bwMode="auto">
          <a:xfrm>
            <a:off x="720371" y="2382559"/>
            <a:ext cx="8688597" cy="1077218"/>
          </a:xfrm>
          <a:prstGeom prst="rect">
            <a:avLst/>
          </a:prstGeom>
          <a:solidFill>
            <a:srgbClr val="FF0000"/>
          </a:solidFill>
          <a:ln>
            <a:noFill/>
          </a:ln>
          <a:effectLst>
            <a:softEdge rad="317500"/>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GESTION DE LA COACTIVITÉ ET SÉCURITÉ :</a:t>
            </a:r>
            <a:endPar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 port est un espace de coactivité intense : manutention, circulation, avitaillement, maintenance, etc.</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Sécurisation des zones à risques : signalétique, balisage, plan de circulation, zones de protection…</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Nécessité d’une coordination permanente entre les différents opérateurs pour éviter les accidents, incidents ou conflits d’usage.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9">
            <a:extLst>
              <a:ext uri="{FF2B5EF4-FFF2-40B4-BE49-F238E27FC236}">
                <a16:creationId xmlns:a16="http://schemas.microsoft.com/office/drawing/2014/main" id="{0292E219-3A2D-5190-2717-365D6047F55A}"/>
              </a:ext>
            </a:extLst>
          </p:cNvPr>
          <p:cNvSpPr>
            <a:spLocks noChangeArrowheads="1"/>
          </p:cNvSpPr>
          <p:nvPr/>
        </p:nvSpPr>
        <p:spPr bwMode="auto">
          <a:xfrm>
            <a:off x="720370" y="3880352"/>
            <a:ext cx="8688597" cy="892552"/>
          </a:xfrm>
          <a:prstGeom prst="rect">
            <a:avLst/>
          </a:prstGeom>
          <a:solidFill>
            <a:srgbClr val="FF0000"/>
          </a:solidFill>
          <a:ln>
            <a:noFill/>
          </a:ln>
          <a:effectLst>
            <a:softEdge rad="317500"/>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SÉCURITÉ AU TRAVAIL :</a:t>
            </a:r>
            <a:endPar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Application du Code du travail sur la prévention des risques professionnels (chutes, écrasements, bruit, produits dangereux…).</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Formation du personnel à la sécurité, port d’EPI (équipements de protection individuelle), procédures d’intervention en cas d’accident.</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Mise en place d’un document unique d’évaluation des risques professionnels (DUERP) et suivi des consignes de sécurité.</a:t>
            </a:r>
          </a:p>
        </p:txBody>
      </p:sp>
      <p:sp>
        <p:nvSpPr>
          <p:cNvPr id="20" name="ZoneTexte 19">
            <a:extLst>
              <a:ext uri="{FF2B5EF4-FFF2-40B4-BE49-F238E27FC236}">
                <a16:creationId xmlns:a16="http://schemas.microsoft.com/office/drawing/2014/main" id="{2B9F478C-4A41-E1E5-5C48-A4578AADECFA}"/>
              </a:ext>
            </a:extLst>
          </p:cNvPr>
          <p:cNvSpPr txBox="1"/>
          <p:nvPr/>
        </p:nvSpPr>
        <p:spPr>
          <a:xfrm>
            <a:off x="138218" y="6316864"/>
            <a:ext cx="11731890" cy="230832"/>
          </a:xfrm>
          <a:prstGeom prst="rect">
            <a:avLst/>
          </a:prstGeom>
          <a:noFill/>
        </p:spPr>
        <p:txBody>
          <a:bodyPr wrap="square">
            <a:spAutoFit/>
          </a:bodyPr>
          <a:lstStyle/>
          <a:p>
            <a:pPr algn="just">
              <a:spcAft>
                <a:spcPts val="375"/>
              </a:spcAft>
              <a:buNone/>
            </a:pPr>
            <a:r>
              <a:rPr lang="fr-FR" sz="900" b="1" i="0" dirty="0">
                <a:effectLst/>
                <a:latin typeface="Times New Roman" panose="02020603050405020304" pitchFamily="18" charset="0"/>
                <a:cs typeface="Times New Roman" panose="02020603050405020304" pitchFamily="18" charset="0"/>
              </a:rPr>
              <a:t>Décret n° 2004-290 du 26 mars 2004 portant publication des amendements à l'annexe à la Convention internationale de 1974 pour la sauvegarde de la vie humaine en mer,  adoptés à Londres le 12 décembre 2002 </a:t>
            </a:r>
            <a:r>
              <a:rPr lang="fr-FR" sz="900" b="1" dirty="0">
                <a:latin typeface="Times New Roman" panose="02020603050405020304" pitchFamily="18" charset="0"/>
                <a:cs typeface="Times New Roman" panose="02020603050405020304" pitchFamily="18" charset="0"/>
              </a:rPr>
              <a:t>.</a:t>
            </a:r>
            <a:endParaRPr lang="fr-FR" sz="900" b="1" i="0" dirty="0">
              <a:effectLst/>
              <a:latin typeface="Times New Roman" panose="02020603050405020304" pitchFamily="18" charset="0"/>
              <a:cs typeface="Times New Roman" panose="02020603050405020304" pitchFamily="18" charset="0"/>
            </a:endParaRPr>
          </a:p>
        </p:txBody>
      </p:sp>
      <p:sp>
        <p:nvSpPr>
          <p:cNvPr id="22" name="ZoneTexte 21">
            <a:extLst>
              <a:ext uri="{FF2B5EF4-FFF2-40B4-BE49-F238E27FC236}">
                <a16:creationId xmlns:a16="http://schemas.microsoft.com/office/drawing/2014/main" id="{6C26D2F9-2703-AE00-A66B-F487F129A256}"/>
              </a:ext>
            </a:extLst>
          </p:cNvPr>
          <p:cNvSpPr txBox="1"/>
          <p:nvPr/>
        </p:nvSpPr>
        <p:spPr>
          <a:xfrm>
            <a:off x="138218" y="6086032"/>
            <a:ext cx="12053782" cy="230832"/>
          </a:xfrm>
          <a:prstGeom prst="rect">
            <a:avLst/>
          </a:prstGeom>
          <a:noFill/>
        </p:spPr>
        <p:txBody>
          <a:bodyPr wrap="square">
            <a:spAutoFit/>
          </a:bodyPr>
          <a:lstStyle/>
          <a:p>
            <a:r>
              <a:rPr lang="fr-FR" sz="900" b="1" dirty="0">
                <a:latin typeface="Times New Roman" panose="02020603050405020304" pitchFamily="18" charset="0"/>
                <a:cs typeface="Times New Roman" panose="02020603050405020304" pitchFamily="18" charset="0"/>
              </a:rPr>
              <a:t>Directive 2012/18/UE du Parlement européen et du Conseil du 4 juillet 2012 concernant la maîtrise des dangers liés aux accidents majeurs impliquant des substances dangereuses, modifiant puis abrogeant la directive 96/82/CE du Conseil.</a:t>
            </a:r>
          </a:p>
        </p:txBody>
      </p:sp>
      <p:pic>
        <p:nvPicPr>
          <p:cNvPr id="1032" name="Picture 8" descr="Safety first logo : 10 478 images vectorielles de stock et images  vectorielles | Shutterstock">
            <a:extLst>
              <a:ext uri="{FF2B5EF4-FFF2-40B4-BE49-F238E27FC236}">
                <a16:creationId xmlns:a16="http://schemas.microsoft.com/office/drawing/2014/main" id="{9ABAC302-90BE-B9A5-E606-57E5D525FA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7" b="7637"/>
          <a:stretch>
            <a:fillRect/>
          </a:stretch>
        </p:blipFill>
        <p:spPr bwMode="auto">
          <a:xfrm>
            <a:off x="10357719" y="171803"/>
            <a:ext cx="1111651"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2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2878" y="512369"/>
            <a:ext cx="9901975" cy="584775"/>
          </a:xfrm>
          <a:prstGeom prst="rect">
            <a:avLst/>
          </a:prstGeom>
          <a:noFill/>
        </p:spPr>
        <p:txBody>
          <a:bodyPr wrap="square" rtlCol="0">
            <a:spAutoFit/>
          </a:bodyPr>
          <a:lstStyle/>
          <a:p>
            <a:pPr algn="ctr"/>
            <a:r>
              <a:rPr lang="fr-FR" sz="3200" b="1" dirty="0">
                <a:solidFill>
                  <a:schemeClr val="bg1"/>
                </a:solidFill>
                <a:latin typeface="Trade Gothic Inline" panose="020B0504030203020204" pitchFamily="34" charset="0"/>
              </a:rPr>
              <a:t>1- Organisation des ports de France </a:t>
            </a:r>
          </a:p>
        </p:txBody>
      </p:sp>
      <p:sp>
        <p:nvSpPr>
          <p:cNvPr id="6" name="ZoneTexte 5"/>
          <p:cNvSpPr txBox="1"/>
          <p:nvPr/>
        </p:nvSpPr>
        <p:spPr>
          <a:xfrm>
            <a:off x="1699491" y="1121140"/>
            <a:ext cx="9503469" cy="738664"/>
          </a:xfrm>
          <a:prstGeom prst="rect">
            <a:avLst/>
          </a:prstGeom>
          <a:noFill/>
        </p:spPr>
        <p:txBody>
          <a:bodyPr wrap="square" rtlCol="0">
            <a:spAutoFit/>
          </a:bodyPr>
          <a:lstStyle/>
          <a:p>
            <a:r>
              <a:rPr lang="fr-FR" sz="2000" dirty="0">
                <a:solidFill>
                  <a:schemeClr val="bg1"/>
                </a:solidFill>
                <a:latin typeface="Batang" panose="02030600000101010101" pitchFamily="18" charset="-127"/>
                <a:ea typeface="Batang" panose="02030600000101010101" pitchFamily="18" charset="-127"/>
              </a:rPr>
              <a:t>En France, les ports maritimes sont classés selon quatre catégories :</a:t>
            </a:r>
          </a:p>
          <a:p>
            <a:endParaRPr lang="fr-FR" sz="2200" dirty="0"/>
          </a:p>
        </p:txBody>
      </p:sp>
      <p:sp>
        <p:nvSpPr>
          <p:cNvPr id="7" name="ZoneTexte 6"/>
          <p:cNvSpPr txBox="1"/>
          <p:nvPr/>
        </p:nvSpPr>
        <p:spPr>
          <a:xfrm>
            <a:off x="9499097" y="6245644"/>
            <a:ext cx="2437450" cy="461665"/>
          </a:xfrm>
          <a:prstGeom prst="rect">
            <a:avLst/>
          </a:prstGeom>
          <a:noFill/>
        </p:spPr>
        <p:txBody>
          <a:bodyPr wrap="square" rtlCol="0" anchor="ctr">
            <a:spAutoFit/>
          </a:bodyPr>
          <a:lstStyle/>
          <a:p>
            <a:pPr algn="ctr"/>
            <a:r>
              <a:rPr lang="fr-FR" sz="1200" b="1" dirty="0">
                <a:latin typeface="Times New Roman" panose="02020603050405020304" pitchFamily="18" charset="0"/>
                <a:cs typeface="Times New Roman" panose="02020603050405020304" pitchFamily="18" charset="0"/>
              </a:rPr>
              <a:t>Article L 5311-1 à L 5314-13 CT</a:t>
            </a:r>
          </a:p>
          <a:p>
            <a:pPr algn="just"/>
            <a:r>
              <a:rPr lang="fr-FR" sz="1200" b="1" dirty="0">
                <a:latin typeface="Times New Roman" panose="02020603050405020304" pitchFamily="18" charset="0"/>
                <a:cs typeface="Times New Roman" panose="02020603050405020304" pitchFamily="18" charset="0"/>
              </a:rPr>
              <a:t>Articles R 5311-1 à R 3314-34 CT</a:t>
            </a:r>
          </a:p>
        </p:txBody>
      </p:sp>
      <p:graphicFrame>
        <p:nvGraphicFramePr>
          <p:cNvPr id="2" name="Diagramme 1"/>
          <p:cNvGraphicFramePr/>
          <p:nvPr>
            <p:extLst>
              <p:ext uri="{D42A27DB-BD31-4B8C-83A1-F6EECF244321}">
                <p14:modId xmlns:p14="http://schemas.microsoft.com/office/powerpoint/2010/main" val="827124395"/>
              </p:ext>
            </p:extLst>
          </p:nvPr>
        </p:nvGraphicFramePr>
        <p:xfrm>
          <a:off x="1293368" y="16280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extLst>
              <p:ext uri="{D42A27DB-BD31-4B8C-83A1-F6EECF244321}">
                <p14:modId xmlns:p14="http://schemas.microsoft.com/office/powerpoint/2010/main" val="2156351616"/>
              </p:ext>
            </p:extLst>
          </p:nvPr>
        </p:nvGraphicFramePr>
        <p:xfrm>
          <a:off x="683768" y="1490472"/>
          <a:ext cx="9293352" cy="5216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771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94401" y="631579"/>
            <a:ext cx="2337465" cy="523220"/>
          </a:xfrm>
          <a:prstGeom prst="rect">
            <a:avLst/>
          </a:prstGeom>
          <a:noFill/>
        </p:spPr>
        <p:txBody>
          <a:bodyPr wrap="square" rtlCol="0">
            <a:spAutoFit/>
          </a:bodyPr>
          <a:lstStyle/>
          <a:p>
            <a:pPr algn="ctr"/>
            <a:r>
              <a:rPr lang="fr-FR" sz="2800" b="1" i="1" dirty="0">
                <a:solidFill>
                  <a:schemeClr val="bg1"/>
                </a:solidFill>
                <a:latin typeface="Jumble" panose="02000503000000020004" pitchFamily="2" charset="0"/>
              </a:rPr>
              <a:t>4.4 Urgence</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5208">
            <a:off x="7701449" y="336401"/>
            <a:ext cx="3392136" cy="1771369"/>
          </a:xfrm>
          <a:prstGeom prst="rect">
            <a:avLst/>
          </a:prstGeom>
        </p:spPr>
      </p:pic>
      <p:sp>
        <p:nvSpPr>
          <p:cNvPr id="6" name="ZoneTexte 5"/>
          <p:cNvSpPr txBox="1"/>
          <p:nvPr/>
        </p:nvSpPr>
        <p:spPr>
          <a:xfrm>
            <a:off x="239027" y="2292345"/>
            <a:ext cx="11713946" cy="4031873"/>
          </a:xfrm>
          <a:prstGeom prst="rect">
            <a:avLst/>
          </a:prstGeom>
          <a:noFill/>
        </p:spPr>
        <p:txBody>
          <a:bodyPr wrap="square" numCol="1" spcCol="288000" rtlCol="0">
            <a:spAutoFit/>
          </a:bodyPr>
          <a:lstStyle/>
          <a:p>
            <a:pPr algn="just"/>
            <a:r>
              <a:rPr lang="fr-FR" sz="1600" dirty="0">
                <a:latin typeface="Times New Roman" panose="02020603050405020304" pitchFamily="18" charset="0"/>
                <a:cs typeface="Times New Roman" panose="02020603050405020304" pitchFamily="18" charset="0"/>
              </a:rPr>
              <a:t>Dès qu'un officier de port, officier de port adjoint, surveillant de port, ou auxiliaire de surveillance a connaissance d'un sinistre ou qu'un navire, bateau ou engin flottant est en difficulté dans la limite administrative du port ou la partie fluviale de la zone maritime et fluviale de régulation, il alerte le centre opérationnel départemental d'incendie et de secours (CODIS) territorialement compétent, conformément aux procédures définies conjointement par l'autorité portuaire et le directeur départemental des services d'incendie et de secours. Si le sinistre ou le navire, bateau ou engin flottant en difficulté se situe dans la partie maritime de la zone maritime et fluviale de régulation, il alerte le centre régional opérationnel de surveillance et de sauvetage (CROSS) dans le ressort duquel se situe cette zone. Si le port est attenant à un port militaire, il prévient également le commandant de zone maritime.</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L'officier de port, officier de port adjoint, surveillant de port ou auxiliaire de surveillance qui a donné l'alerte en fait rapport immédiat au commandant. Le commandant du port prend, si besoin est, les premières mesures strictement et immédiatement nécessaires, jusqu'à l'arrivée du commandant des opérations de secours.</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En cas de péril grave et imminent et lorsque leurs ordres n'ont pas été exécutés, les officiers de port et les officiers de port adjoints peuvent monter à bord d'un navire, bateau ou autre engin flottant pour prendre ou ordonner les mesures strictement nécessaires pour faire cesser ce péril. En cas de refus d'accès au navire, bateau ou engin flottant, les officiers de port et les officiers de port adjoints en rendent compte immédiatement à l'officier de police judiciaire territorialement compétent.</a:t>
            </a:r>
          </a:p>
        </p:txBody>
      </p:sp>
    </p:spTree>
    <p:extLst>
      <p:ext uri="{BB962C8B-B14F-4D97-AF65-F5344CB8AC3E}">
        <p14:creationId xmlns:p14="http://schemas.microsoft.com/office/powerpoint/2010/main" val="2082764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341718542"/>
              </p:ext>
            </p:extLst>
          </p:nvPr>
        </p:nvGraphicFramePr>
        <p:xfrm>
          <a:off x="1519936" y="875208"/>
          <a:ext cx="8128000" cy="5982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ndir un rectangle avec un coin du même côté 6"/>
          <p:cNvSpPr/>
          <p:nvPr/>
        </p:nvSpPr>
        <p:spPr>
          <a:xfrm>
            <a:off x="4414892" y="5760719"/>
            <a:ext cx="5232028" cy="101498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Est établi par la capitainerie </a:t>
            </a: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Liste l’ensemble des moyens humains et matériels concernant la sécurité (incendie, pollution, secours, …)</a:t>
            </a: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 Organise la gestion de crise.</a:t>
            </a:r>
          </a:p>
        </p:txBody>
      </p:sp>
      <p:sp>
        <p:nvSpPr>
          <p:cNvPr id="6" name="ZoneTexte 5"/>
          <p:cNvSpPr txBox="1"/>
          <p:nvPr/>
        </p:nvSpPr>
        <p:spPr>
          <a:xfrm>
            <a:off x="3524175" y="508974"/>
            <a:ext cx="6392702" cy="523220"/>
          </a:xfrm>
          <a:prstGeom prst="rect">
            <a:avLst/>
          </a:prstGeom>
          <a:noFill/>
        </p:spPr>
        <p:txBody>
          <a:bodyPr wrap="square" rtlCol="0">
            <a:spAutoFit/>
          </a:bodyPr>
          <a:lstStyle/>
          <a:p>
            <a:pPr algn="ctr"/>
            <a:r>
              <a:rPr lang="fr-FR" sz="2800" b="1" i="1" dirty="0">
                <a:solidFill>
                  <a:schemeClr val="bg1"/>
                </a:solidFill>
                <a:latin typeface="Jumble" panose="02000503000000020004" pitchFamily="2" charset="0"/>
              </a:rPr>
              <a:t>Urgence : les plans de secours</a:t>
            </a:r>
          </a:p>
        </p:txBody>
      </p:sp>
    </p:spTree>
    <p:extLst>
      <p:ext uri="{BB962C8B-B14F-4D97-AF65-F5344CB8AC3E}">
        <p14:creationId xmlns:p14="http://schemas.microsoft.com/office/powerpoint/2010/main" val="322226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5657" y="776949"/>
            <a:ext cx="9082934" cy="523220"/>
          </a:xfrm>
          <a:prstGeom prst="rect">
            <a:avLst/>
          </a:prstGeom>
          <a:noFill/>
        </p:spPr>
        <p:txBody>
          <a:bodyPr wrap="square" rtlCol="0">
            <a:spAutoFit/>
          </a:bodyPr>
          <a:lstStyle/>
          <a:p>
            <a:pPr algn="ctr"/>
            <a:r>
              <a:rPr lang="fr-FR" sz="2800" b="1" i="1" dirty="0">
                <a:solidFill>
                  <a:schemeClr val="bg1"/>
                </a:solidFill>
                <a:latin typeface="Jumble" panose="02000503000000020004" pitchFamily="2" charset="0"/>
              </a:rPr>
              <a:t>4.5 RPP : Règlement particulier de police portuaire</a:t>
            </a:r>
          </a:p>
        </p:txBody>
      </p:sp>
      <p:graphicFrame>
        <p:nvGraphicFramePr>
          <p:cNvPr id="7" name="Diagramme 6"/>
          <p:cNvGraphicFramePr/>
          <p:nvPr>
            <p:extLst>
              <p:ext uri="{D42A27DB-BD31-4B8C-83A1-F6EECF244321}">
                <p14:modId xmlns:p14="http://schemas.microsoft.com/office/powerpoint/2010/main" val="638046786"/>
              </p:ext>
            </p:extLst>
          </p:nvPr>
        </p:nvGraphicFramePr>
        <p:xfrm>
          <a:off x="1108243" y="1038559"/>
          <a:ext cx="9856011" cy="528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45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0696" y="848250"/>
            <a:ext cx="9722266" cy="707886"/>
          </a:xfrm>
          <a:prstGeom prst="rect">
            <a:avLst/>
          </a:prstGeom>
          <a:noFill/>
        </p:spPr>
        <p:txBody>
          <a:bodyPr wrap="square" rtlCol="0">
            <a:spAutoFit/>
          </a:bodyPr>
          <a:lstStyle/>
          <a:p>
            <a:pPr algn="ctr"/>
            <a:r>
              <a:rPr lang="fr-FR" sz="2000" b="1" i="1" dirty="0">
                <a:solidFill>
                  <a:schemeClr val="bg1"/>
                </a:solidFill>
                <a:latin typeface="Jumble" panose="02000503000000020004" pitchFamily="2" charset="0"/>
              </a:rPr>
              <a:t>4.6 RPM local: Règlement Local pour le transport et la manutention des marchandises dangereuses ou polluantes</a:t>
            </a:r>
          </a:p>
        </p:txBody>
      </p:sp>
      <p:sp>
        <p:nvSpPr>
          <p:cNvPr id="5" name="ZoneTexte 4"/>
          <p:cNvSpPr txBox="1"/>
          <p:nvPr/>
        </p:nvSpPr>
        <p:spPr>
          <a:xfrm>
            <a:off x="538384" y="2683733"/>
            <a:ext cx="10707881" cy="2031325"/>
          </a:xfrm>
          <a:prstGeom prst="rect">
            <a:avLst/>
          </a:prstGeom>
          <a:noFill/>
        </p:spPr>
        <p:txBody>
          <a:bodyPr wrap="square" rtlCol="0">
            <a:spAutoFit/>
          </a:bodyPr>
          <a:lstStyle/>
          <a:p>
            <a:pPr marL="285750" indent="-285750">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Le règlement local est pris en application avec le RPM national : application par un arrêté Préfectoral pris après instruction locale et avis de la commission interministérielle du transport des marchandises dangereuses.  </a:t>
            </a: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Il précise les conditions de manutention et stockage de MD en fonction des particularités locales : présence d’entrepôts, d’habitations, ou toutes autres particularités…</a:t>
            </a:r>
          </a:p>
          <a:p>
            <a:endParaRPr lang="fr-F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Une actualisation du règlement se fait périodiquement d’après une étude de danger, tous les 5 ans</a:t>
            </a:r>
          </a:p>
        </p:txBody>
      </p:sp>
    </p:spTree>
    <p:extLst>
      <p:ext uri="{BB962C8B-B14F-4D97-AF65-F5344CB8AC3E}">
        <p14:creationId xmlns:p14="http://schemas.microsoft.com/office/powerpoint/2010/main" val="161355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02435BF-69F6-C54E-9C02-19FB7AB76CCC}"/>
              </a:ext>
            </a:extLst>
          </p:cNvPr>
          <p:cNvSpPr txBox="1"/>
          <p:nvPr/>
        </p:nvSpPr>
        <p:spPr>
          <a:xfrm>
            <a:off x="1749038" y="525141"/>
            <a:ext cx="7924801" cy="707886"/>
          </a:xfrm>
          <a:prstGeom prst="rect">
            <a:avLst/>
          </a:prstGeom>
          <a:noFill/>
        </p:spPr>
        <p:txBody>
          <a:bodyPr wrap="square" rtlCol="0">
            <a:spAutoFit/>
          </a:bodyPr>
          <a:lstStyle/>
          <a:p>
            <a:pPr algn="ctr"/>
            <a:r>
              <a:rPr lang="fr-FR" sz="2000" b="1" i="1" dirty="0">
                <a:solidFill>
                  <a:schemeClr val="bg1"/>
                </a:solidFill>
                <a:latin typeface="Jumble" panose="02000503000000020004" pitchFamily="2" charset="0"/>
              </a:rPr>
              <a:t>4.7 Plan de réception et de traitement des déchets d’exploitation des navires et des résidus de cargaison (PRTD)</a:t>
            </a:r>
          </a:p>
        </p:txBody>
      </p:sp>
      <p:sp>
        <p:nvSpPr>
          <p:cNvPr id="6" name="ZoneTexte 5">
            <a:extLst>
              <a:ext uri="{FF2B5EF4-FFF2-40B4-BE49-F238E27FC236}">
                <a16:creationId xmlns:a16="http://schemas.microsoft.com/office/drawing/2014/main" id="{4E439603-BDC4-D21B-4A9B-D33B735A4E4A}"/>
              </a:ext>
            </a:extLst>
          </p:cNvPr>
          <p:cNvSpPr txBox="1"/>
          <p:nvPr/>
        </p:nvSpPr>
        <p:spPr>
          <a:xfrm>
            <a:off x="253524" y="1328083"/>
            <a:ext cx="11753319" cy="2800767"/>
          </a:xfrm>
          <a:prstGeom prst="rect">
            <a:avLst/>
          </a:prstGeom>
          <a:solidFill>
            <a:schemeClr val="accent6">
              <a:alpha val="50000"/>
            </a:schemeClr>
          </a:solidFill>
          <a:ln>
            <a:solidFill>
              <a:schemeClr val="tx1"/>
            </a:solidFill>
            <a:prstDash val="lgDash"/>
          </a:ln>
        </p:spPr>
        <p:style>
          <a:lnRef idx="0">
            <a:scrgbClr r="0" g="0" b="0"/>
          </a:lnRef>
          <a:fillRef idx="0">
            <a:scrgbClr r="0" g="0" b="0"/>
          </a:fillRef>
          <a:effectRef idx="0">
            <a:scrgbClr r="0" g="0" b="0"/>
          </a:effectRef>
          <a:fontRef idx="minor">
            <a:schemeClr val="lt1"/>
          </a:fontRef>
        </p:style>
        <p:txBody>
          <a:bodyPr wrap="square">
            <a:spAutoFit/>
          </a:bodyPr>
          <a:lstStyle/>
          <a:p>
            <a:endParaRPr lang="fr-FR" sz="11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fr-FR" sz="1100" dirty="0">
                <a:latin typeface="Times New Roman" panose="02020603050405020304" pitchFamily="18" charset="0"/>
                <a:cs typeface="Times New Roman" panose="02020603050405020304" pitchFamily="18" charset="0"/>
              </a:rPr>
              <a:t>Les plans de réception et de traitement des déchets d’exploitation et résidus de cargaison des navires ont été institués dans les ports de l’Union Européenne par la directive (UE) 2019/883 du Parlement européen et du Conseil du 17 avril 2019 relative aux installations de réception portuaires pour le dépôt des déchets de navires, modifiant ainsi la directive 2010/65/UE et abrogeant la directive 2000/59/CE. Dans le prolongement des conventions de l’Organisation Maritime Internationale (OMI), la directive (UE) 2019/883 vise à assurer la protection du milieu marin contre les pollutions liées au transport maritime.</a:t>
            </a:r>
          </a:p>
          <a:p>
            <a:endParaRPr lang="fr-FR" sz="11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fr-FR" sz="1100" dirty="0">
                <a:latin typeface="Times New Roman" panose="02020603050405020304" pitchFamily="18" charset="0"/>
                <a:cs typeface="Times New Roman" panose="02020603050405020304" pitchFamily="18" charset="0"/>
              </a:rPr>
              <a:t>Le Grand Port Maritime de Bordeaux (GPMB) met en œuvre au travers de son Plan de Réception et de Traitement de Déchets de déchets d’exploitation et de résidus de cargaison en provenance des navires, les prescriptions de la Directive 2019/883 du 17 avril 2019 relative aux installations de réception portuaires pour le dépôt des déchets des navires, modifiant la directive 2010/65/UE et abrogeant la directive 2000/59/CE.</a:t>
            </a:r>
          </a:p>
          <a:p>
            <a:endParaRPr lang="fr-FR" sz="11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fr-FR" sz="1100" dirty="0">
                <a:latin typeface="Times New Roman" panose="02020603050405020304" pitchFamily="18" charset="0"/>
                <a:cs typeface="Times New Roman" panose="02020603050405020304" pitchFamily="18" charset="0"/>
              </a:rPr>
              <a:t> Le plan de réception et de traitement des déchets (PRTD) d'exploitation et des résidus de cargaison des navires est le document de référence permettant à l'ensemble des usagers du GPMB de connaître :</a:t>
            </a:r>
          </a:p>
          <a:p>
            <a:pPr marL="628650" lvl="1" indent="-1714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Les processus mis en œuvre localement pour la collecte des déchets d’exploitation et résidus de cargaisons de navires,</a:t>
            </a:r>
          </a:p>
          <a:p>
            <a:pPr marL="628650" lvl="1" indent="-1714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Le descriptif des installations fixes pour la collecte et les éventuelles restrictions d’usage ainsi que les services agréés à ce jour par l’Autorité Portuaire participant à cette activité, </a:t>
            </a:r>
          </a:p>
          <a:p>
            <a:pPr marL="628650" lvl="1" indent="-1714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Les principes de tarification, d’exonération et d’incitation au dépôt des déchets,</a:t>
            </a:r>
          </a:p>
          <a:p>
            <a:pPr marL="628650" lvl="1" indent="-171450">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Les conditions fixées par l’Autorité Portuaire pour exercer une activité de collecte des déchets d’exploitation et résidus de cargaison des navires dans les limites administratives et la ZMFR du GPMB.</a:t>
            </a:r>
          </a:p>
        </p:txBody>
      </p:sp>
      <p:sp>
        <p:nvSpPr>
          <p:cNvPr id="11" name="ZoneTexte 10">
            <a:extLst>
              <a:ext uri="{FF2B5EF4-FFF2-40B4-BE49-F238E27FC236}">
                <a16:creationId xmlns:a16="http://schemas.microsoft.com/office/drawing/2014/main" id="{6177BD25-BB78-DC03-0D8F-B7B3E8866A2F}"/>
              </a:ext>
            </a:extLst>
          </p:cNvPr>
          <p:cNvSpPr txBox="1"/>
          <p:nvPr/>
        </p:nvSpPr>
        <p:spPr>
          <a:xfrm>
            <a:off x="253524" y="6427915"/>
            <a:ext cx="5386701" cy="276999"/>
          </a:xfrm>
          <a:prstGeom prst="rect">
            <a:avLst/>
          </a:prstGeom>
          <a:noFill/>
        </p:spPr>
        <p:txBody>
          <a:bodyPr wrap="square">
            <a:spAutoFit/>
          </a:bodyPr>
          <a:lstStyle/>
          <a:p>
            <a:r>
              <a:rPr lang="fr-FR" sz="1200" b="1" dirty="0">
                <a:latin typeface="Times New Roman" panose="02020603050405020304" pitchFamily="18" charset="0"/>
                <a:cs typeface="Times New Roman" panose="02020603050405020304" pitchFamily="18" charset="0"/>
              </a:rPr>
              <a:t>Articles L 5334-7 à L 5334-11, articles L5336-1-2, L5336-3-1 et L5336-11 CT</a:t>
            </a:r>
          </a:p>
        </p:txBody>
      </p:sp>
      <p:sp>
        <p:nvSpPr>
          <p:cNvPr id="18" name="ZoneTexte 17">
            <a:extLst>
              <a:ext uri="{FF2B5EF4-FFF2-40B4-BE49-F238E27FC236}">
                <a16:creationId xmlns:a16="http://schemas.microsoft.com/office/drawing/2014/main" id="{2A410D14-4A00-E892-1FED-42700A7D1867}"/>
              </a:ext>
            </a:extLst>
          </p:cNvPr>
          <p:cNvSpPr txBox="1"/>
          <p:nvPr/>
        </p:nvSpPr>
        <p:spPr>
          <a:xfrm>
            <a:off x="826092" y="4209201"/>
            <a:ext cx="10539815" cy="2123658"/>
          </a:xfrm>
          <a:prstGeom prst="rect">
            <a:avLst/>
          </a:prstGeom>
          <a:solidFill>
            <a:schemeClr val="accent6">
              <a:alpha val="50000"/>
            </a:schemeClr>
          </a:solidFill>
          <a:ln>
            <a:solidFill>
              <a:schemeClr val="tx1"/>
            </a:solidFill>
            <a:prstDash val="lgDash"/>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fr-FR" sz="1100" dirty="0">
                <a:latin typeface="Times New Roman" panose="02020603050405020304" pitchFamily="18" charset="0"/>
                <a:cs typeface="Times New Roman" panose="02020603050405020304" pitchFamily="18" charset="0"/>
              </a:rPr>
              <a:t>Six obligations essentielles qui s’appliquent à l’ensemble des ports maritimes, quelle que soit leur activité (commerce, pêche, plaisance) et quel que soit leur statut :</a:t>
            </a: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 Obligation de mise à disposition à l’ensemble des navires fréquentant habituellement le port, d’installations adaptées à recevoir leurs déchets d’exploitation et résidus de cargaison.</a:t>
            </a:r>
          </a:p>
          <a:p>
            <a:pPr marL="171450" indent="-171450" algn="just">
              <a:buFont typeface="Wingdings" panose="05000000000000000000" pitchFamily="2" charset="2"/>
              <a:buChar char="Ø"/>
            </a:pP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Obligation d’information préalable de l’Autorité Portuaire sur le besoin des navires en matière d’installations de réception des déchets d’exploitation et résidus de cargaison.</a:t>
            </a:r>
          </a:p>
          <a:p>
            <a:pPr marL="171450" indent="-171450" algn="just">
              <a:buFont typeface="Wingdings" panose="05000000000000000000" pitchFamily="2" charset="2"/>
              <a:buChar char="Ø"/>
            </a:pP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Obligation de dépôt et d’utilisation par les navires des installations de réception des déchets et résidus mises à leur disposition, sous peine d’amende pouvant atteindre 40 000 euros.</a:t>
            </a:r>
          </a:p>
          <a:p>
            <a:pPr marL="171450" indent="-171450" algn="just">
              <a:buFont typeface="Wingdings" panose="05000000000000000000" pitchFamily="2" charset="2"/>
              <a:buChar char="Ø"/>
            </a:pP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Obligation de récépissé de dépôt et statistiques.</a:t>
            </a:r>
          </a:p>
          <a:p>
            <a:pPr marL="171450" indent="-171450" algn="just">
              <a:buFont typeface="Wingdings" panose="05000000000000000000" pitchFamily="2" charset="2"/>
              <a:buChar char="Ø"/>
            </a:pP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Obligation de paiement d’une redevance pour les navires qui ne déposent pas leurs déchets d’exploitation dans le port.</a:t>
            </a:r>
          </a:p>
          <a:p>
            <a:pPr marL="171450" indent="-171450" algn="just">
              <a:buFont typeface="Wingdings" panose="05000000000000000000" pitchFamily="2" charset="2"/>
              <a:buChar char="Ø"/>
            </a:pPr>
            <a:endParaRPr lang="fr-FR" sz="11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fr-FR" sz="1100" dirty="0">
                <a:latin typeface="Times New Roman" panose="02020603050405020304" pitchFamily="18" charset="0"/>
                <a:cs typeface="Times New Roman" panose="02020603050405020304" pitchFamily="18" charset="0"/>
              </a:rPr>
              <a:t>Obligation pour chaque port de rédiger un plan de réception et de traitement des déchets d’exploitation et résidus de cargaison des navires fréquentant habituellement le port.</a:t>
            </a:r>
          </a:p>
        </p:txBody>
      </p:sp>
      <p:sp>
        <p:nvSpPr>
          <p:cNvPr id="19" name="ZoneTexte 18">
            <a:extLst>
              <a:ext uri="{FF2B5EF4-FFF2-40B4-BE49-F238E27FC236}">
                <a16:creationId xmlns:a16="http://schemas.microsoft.com/office/drawing/2014/main" id="{B49F8FD5-1EAE-C2AF-0734-26EE6873DE86}"/>
              </a:ext>
            </a:extLst>
          </p:cNvPr>
          <p:cNvSpPr txBox="1"/>
          <p:nvPr/>
        </p:nvSpPr>
        <p:spPr>
          <a:xfrm>
            <a:off x="8403363" y="6374581"/>
            <a:ext cx="3025211" cy="276999"/>
          </a:xfrm>
          <a:prstGeom prst="rect">
            <a:avLst/>
          </a:prstGeom>
          <a:noFill/>
        </p:spPr>
        <p:txBody>
          <a:bodyPr wrap="square">
            <a:spAutoFit/>
          </a:bodyPr>
          <a:lstStyle/>
          <a:p>
            <a:r>
              <a:rPr lang="fr-FR" sz="1200" b="1" dirty="0">
                <a:latin typeface="Times New Roman" panose="02020603050405020304" pitchFamily="18" charset="0"/>
                <a:cs typeface="Times New Roman" panose="02020603050405020304" pitchFamily="18" charset="0"/>
              </a:rPr>
              <a:t>Articles R5321-1, R5321-37 à R5321-51 CT </a:t>
            </a:r>
            <a:endParaRPr lang="fr-FR" sz="1200" b="1" dirty="0"/>
          </a:p>
        </p:txBody>
      </p:sp>
    </p:spTree>
    <p:extLst>
      <p:ext uri="{BB962C8B-B14F-4D97-AF65-F5344CB8AC3E}">
        <p14:creationId xmlns:p14="http://schemas.microsoft.com/office/powerpoint/2010/main" val="236962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2A8D70-1FA2-5E40-BA5C-E0682A6F686A}"/>
              </a:ext>
            </a:extLst>
          </p:cNvPr>
          <p:cNvSpPr txBox="1"/>
          <p:nvPr/>
        </p:nvSpPr>
        <p:spPr>
          <a:xfrm>
            <a:off x="7263925" y="2563252"/>
            <a:ext cx="4582682" cy="1167114"/>
          </a:xfrm>
          <a:prstGeom prst="rect">
            <a:avLst/>
          </a:prstGeom>
          <a:noFill/>
          <a:ln>
            <a:solidFill>
              <a:schemeClr val="tx1"/>
            </a:solidFill>
          </a:ln>
        </p:spPr>
        <p:txBody>
          <a:bodyPr wrap="square">
            <a:spAutoFit/>
          </a:bodyPr>
          <a:lstStyle/>
          <a:p>
            <a:pPr algn="ctr">
              <a:lnSpc>
                <a:spcPct val="150000"/>
              </a:lnSpc>
            </a:pPr>
            <a:r>
              <a:rPr lang="fr-FR" sz="1200" i="1" dirty="0">
                <a:latin typeface="Times New Roman" panose="02020603050405020304" pitchFamily="18" charset="0"/>
                <a:cs typeface="Times New Roman" panose="02020603050405020304" pitchFamily="18" charset="0"/>
              </a:rPr>
              <a:t>Procédure de Notification des Déchets des Navires auprès des Ports de Réception (PRF = Port Reception Facilities). </a:t>
            </a:r>
          </a:p>
          <a:p>
            <a:pPr algn="ctr">
              <a:lnSpc>
                <a:spcPct val="150000"/>
              </a:lnSpc>
            </a:pPr>
            <a:r>
              <a:rPr lang="fr-FR" sz="1200" i="1" dirty="0">
                <a:latin typeface="Times New Roman" panose="02020603050405020304" pitchFamily="18" charset="0"/>
                <a:cs typeface="Times New Roman" panose="02020603050405020304" pitchFamily="18" charset="0"/>
              </a:rPr>
              <a:t>C’est une obligation réglementaire au niveau international, encadrée notamment par la convention MARPOL de l’OMI.</a:t>
            </a:r>
          </a:p>
        </p:txBody>
      </p:sp>
      <p:sp>
        <p:nvSpPr>
          <p:cNvPr id="6" name="ZoneTexte 5">
            <a:extLst>
              <a:ext uri="{FF2B5EF4-FFF2-40B4-BE49-F238E27FC236}">
                <a16:creationId xmlns:a16="http://schemas.microsoft.com/office/drawing/2014/main" id="{0BFA3BF1-D9FF-7BD3-B1E9-E539507459DE}"/>
              </a:ext>
            </a:extLst>
          </p:cNvPr>
          <p:cNvSpPr txBox="1"/>
          <p:nvPr/>
        </p:nvSpPr>
        <p:spPr>
          <a:xfrm>
            <a:off x="499928" y="537292"/>
            <a:ext cx="4072071" cy="523220"/>
          </a:xfrm>
          <a:prstGeom prst="rect">
            <a:avLst/>
          </a:prstGeom>
          <a:noFill/>
        </p:spPr>
        <p:txBody>
          <a:bodyPr wrap="square" rtlCol="0">
            <a:spAutoFit/>
          </a:bodyPr>
          <a:lstStyle/>
          <a:p>
            <a:r>
              <a:rPr lang="fr-FR" sz="2800" b="1" i="1" dirty="0">
                <a:solidFill>
                  <a:schemeClr val="bg1"/>
                </a:solidFill>
                <a:latin typeface="Jumble" panose="02000503000000020004" pitchFamily="2" charset="0"/>
              </a:rPr>
              <a:t>4.7.1 Inspections PRF</a:t>
            </a:r>
          </a:p>
        </p:txBody>
      </p:sp>
      <p:graphicFrame>
        <p:nvGraphicFramePr>
          <p:cNvPr id="7" name="Diagramme 6">
            <a:extLst>
              <a:ext uri="{FF2B5EF4-FFF2-40B4-BE49-F238E27FC236}">
                <a16:creationId xmlns:a16="http://schemas.microsoft.com/office/drawing/2014/main" id="{90C6EC1F-2339-0C0C-A4E6-F640FC03F929}"/>
              </a:ext>
            </a:extLst>
          </p:cNvPr>
          <p:cNvGraphicFramePr/>
          <p:nvPr>
            <p:extLst>
              <p:ext uri="{D42A27DB-BD31-4B8C-83A1-F6EECF244321}">
                <p14:modId xmlns:p14="http://schemas.microsoft.com/office/powerpoint/2010/main" val="753578484"/>
              </p:ext>
            </p:extLst>
          </p:nvPr>
        </p:nvGraphicFramePr>
        <p:xfrm>
          <a:off x="1166500" y="798902"/>
          <a:ext cx="7931922" cy="588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12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585993789"/>
              </p:ext>
            </p:extLst>
          </p:nvPr>
        </p:nvGraphicFramePr>
        <p:xfrm>
          <a:off x="1284086" y="2737667"/>
          <a:ext cx="7504413" cy="344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205743" y="981129"/>
            <a:ext cx="9203035" cy="1169551"/>
          </a:xfrm>
          <a:prstGeom prst="rect">
            <a:avLst/>
          </a:prstGeom>
          <a:noFill/>
        </p:spPr>
        <p:txBody>
          <a:bodyPr wrap="square" rtlCol="0">
            <a:spAutoFit/>
          </a:bodyPr>
          <a:lstStyle/>
          <a:p>
            <a:pPr algn="just"/>
            <a:r>
              <a:rPr lang="fr-FR" sz="1400" dirty="0">
                <a:solidFill>
                  <a:schemeClr val="bg1"/>
                </a:solidFill>
                <a:latin typeface="Times New Roman" panose="02020603050405020304" pitchFamily="18" charset="0"/>
                <a:cs typeface="Times New Roman" panose="02020603050405020304" pitchFamily="18" charset="0"/>
              </a:rPr>
              <a:t>Comme sur les navires en mer, la météorologie est un aspect très important de la vie portuaire.</a:t>
            </a:r>
          </a:p>
          <a:p>
            <a:pPr algn="just"/>
            <a:r>
              <a:rPr lang="fr-FR" sz="1400" dirty="0">
                <a:solidFill>
                  <a:schemeClr val="bg1"/>
                </a:solidFill>
                <a:latin typeface="Times New Roman" panose="02020603050405020304" pitchFamily="18" charset="0"/>
                <a:cs typeface="Times New Roman" panose="02020603050405020304" pitchFamily="18" charset="0"/>
              </a:rPr>
              <a:t>Elle conditionne la sécurité des mouvements des navires ainsi que celle des navires à quai. Selon la direction, la force du vent, de la houle, le placement des navires peut évoluer au dernier moment. Ainsi les accostages s’avèrent parfois délicats et dangereux.</a:t>
            </a:r>
          </a:p>
          <a:p>
            <a:pPr algn="just"/>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846819" y="581019"/>
            <a:ext cx="4896739" cy="400110"/>
          </a:xfrm>
          <a:prstGeom prst="rect">
            <a:avLst/>
          </a:prstGeom>
          <a:noFill/>
        </p:spPr>
        <p:txBody>
          <a:bodyPr wrap="square" rtlCol="0">
            <a:spAutoFit/>
          </a:bodyPr>
          <a:lstStyle/>
          <a:p>
            <a:pPr algn="ctr"/>
            <a:r>
              <a:rPr lang="fr-FR" sz="2000" b="1" i="1" dirty="0">
                <a:solidFill>
                  <a:schemeClr val="bg1"/>
                </a:solidFill>
                <a:latin typeface="Jumble" panose="02000503000000020004" pitchFamily="2" charset="0"/>
              </a:rPr>
              <a:t>4.8 Météorologie, courants et marées</a:t>
            </a:r>
          </a:p>
        </p:txBody>
      </p:sp>
      <p:pic>
        <p:nvPicPr>
          <p:cNvPr id="3" name="Image 2"/>
          <p:cNvPicPr>
            <a:picLocks noChangeAspect="1"/>
          </p:cNvPicPr>
          <p:nvPr/>
        </p:nvPicPr>
        <p:blipFill rotWithShape="1">
          <a:blip r:embed="rId7">
            <a:extLst>
              <a:ext uri="{28A0092B-C50C-407E-A947-70E740481C1C}">
                <a14:useLocalDpi xmlns:a14="http://schemas.microsoft.com/office/drawing/2010/main" val="0"/>
              </a:ext>
            </a:extLst>
          </a:blip>
          <a:srcRect l="3608" t="-628" r="49791" b="49250"/>
          <a:stretch/>
        </p:blipFill>
        <p:spPr>
          <a:xfrm>
            <a:off x="8788499" y="2258085"/>
            <a:ext cx="2832138" cy="2341829"/>
          </a:xfrm>
          <a:prstGeom prst="rect">
            <a:avLst/>
          </a:prstGeom>
        </p:spPr>
      </p:pic>
    </p:spTree>
    <p:extLst>
      <p:ext uri="{BB962C8B-B14F-4D97-AF65-F5344CB8AC3E}">
        <p14:creationId xmlns:p14="http://schemas.microsoft.com/office/powerpoint/2010/main" val="385892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Alternative 8">
            <a:extLst>
              <a:ext uri="{FF2B5EF4-FFF2-40B4-BE49-F238E27FC236}">
                <a16:creationId xmlns:a16="http://schemas.microsoft.com/office/drawing/2014/main" id="{97150AC2-B886-CE27-B69D-ACA889C7C988}"/>
              </a:ext>
            </a:extLst>
          </p:cNvPr>
          <p:cNvSpPr/>
          <p:nvPr/>
        </p:nvSpPr>
        <p:spPr>
          <a:xfrm>
            <a:off x="1638297" y="2644081"/>
            <a:ext cx="9118364" cy="382851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 name="Organigramme : Alternative 7">
            <a:extLst>
              <a:ext uri="{FF2B5EF4-FFF2-40B4-BE49-F238E27FC236}">
                <a16:creationId xmlns:a16="http://schemas.microsoft.com/office/drawing/2014/main" id="{01043894-EDD2-9A9F-C9B9-B89DD4F78304}"/>
              </a:ext>
            </a:extLst>
          </p:cNvPr>
          <p:cNvSpPr/>
          <p:nvPr/>
        </p:nvSpPr>
        <p:spPr>
          <a:xfrm>
            <a:off x="2608448" y="1184607"/>
            <a:ext cx="7075507" cy="1300892"/>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 name="ZoneTexte 3"/>
          <p:cNvSpPr txBox="1"/>
          <p:nvPr/>
        </p:nvSpPr>
        <p:spPr>
          <a:xfrm>
            <a:off x="434412" y="502805"/>
            <a:ext cx="7699760" cy="523220"/>
          </a:xfrm>
          <a:prstGeom prst="rect">
            <a:avLst/>
          </a:prstGeom>
          <a:noFill/>
        </p:spPr>
        <p:txBody>
          <a:bodyPr wrap="square" rtlCol="0">
            <a:spAutoFit/>
          </a:bodyPr>
          <a:lstStyle/>
          <a:p>
            <a:r>
              <a:rPr lang="fr-FR" sz="2800" b="1" i="1" dirty="0">
                <a:solidFill>
                  <a:schemeClr val="bg1"/>
                </a:solidFill>
                <a:latin typeface="Jumble" panose="02000503000000020004" pitchFamily="2" charset="0"/>
                <a:ea typeface="Batang" panose="02030600000101010101" pitchFamily="18" charset="-127"/>
              </a:rPr>
              <a:t>1.1 LES GRANDS PORTS MARITIMES</a:t>
            </a:r>
          </a:p>
        </p:txBody>
      </p:sp>
      <p:sp>
        <p:nvSpPr>
          <p:cNvPr id="5" name="ZoneTexte 4"/>
          <p:cNvSpPr txBox="1"/>
          <p:nvPr/>
        </p:nvSpPr>
        <p:spPr>
          <a:xfrm>
            <a:off x="2076063" y="2874800"/>
            <a:ext cx="8140281" cy="3416320"/>
          </a:xfrm>
          <a:prstGeom prst="rect">
            <a:avLst/>
          </a:prstGeom>
          <a:noFill/>
        </p:spPr>
        <p:txBody>
          <a:bodyPr wrap="square" rtlCol="0">
            <a:spAutoFit/>
          </a:bodyPr>
          <a:lstStyle/>
          <a:p>
            <a:pPr algn="just"/>
            <a:r>
              <a:rPr lang="fr-FR" sz="1200" dirty="0">
                <a:solidFill>
                  <a:schemeClr val="bg1"/>
                </a:solidFill>
                <a:latin typeface="Times New Roman" panose="02020603050405020304" pitchFamily="18" charset="0"/>
                <a:cs typeface="Times New Roman" panose="02020603050405020304" pitchFamily="18" charset="0"/>
              </a:rPr>
              <a:t>Dans les limites de sa circonscription, le grand port maritime veille à l'intégration des enjeux de développement durable dans le respect des règles de concurrence et est chargé, selon les modalités qu'il détermine, des missions suivantes :</a:t>
            </a:r>
          </a:p>
          <a:p>
            <a:pPr algn="just"/>
            <a:endParaRPr lang="fr-FR" sz="1200" dirty="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réalisation, l'exploitation et l'entretien des accès maritimes. </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police, la sûreté, les missions concourant au bon fonctionnement général du port ou de l'ensemble portuaire. </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gestion et la valorisation du domaine dont il est propriétaire ou qui lui est affecté.</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gestion et la préservation du domaine public naturel et des espaces naturels dont il est propriétaire ou qui lui sont affectés ; il consulte le conseil scientifique d'estuaire, lorsqu'il existe, sur ses programmes d'aménagement affectant les espaces naturels, dans le seul secteur maritime pour le grand port fluvio-maritime.</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construction et l'entretien de l'infrastructure portuaire, notamment des bassins et des terre-pleins, ainsi que des voies et des terminaux de desserte terrestre, notamment ferroviaire et fluviale auxquels s'ajoute, pour le secteur fluvial du grand port fluvio-maritime, l'exploitation des installations portuaires publiques utilisées par la navigation de commerce. </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 promotion de l'offre de desserte ferroviaire et fluviale en coopération avec les opérateurs concernés. </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L'aménagement et la gestion des zones industrielles ou logistiques liées à l'activité portuaire. </a:t>
            </a:r>
          </a:p>
          <a:p>
            <a:pPr marL="285750" indent="-285750" algn="just">
              <a:buFont typeface="Wingdings" panose="05000000000000000000" pitchFamily="2" charset="2"/>
              <a:buChar char="§"/>
            </a:pPr>
            <a:r>
              <a:rPr lang="fr-FR" sz="1200" dirty="0">
                <a:solidFill>
                  <a:schemeClr val="bg1"/>
                </a:solidFill>
                <a:latin typeface="Times New Roman" panose="02020603050405020304" pitchFamily="18" charset="0"/>
                <a:cs typeface="Times New Roman" panose="02020603050405020304" pitchFamily="18" charset="0"/>
              </a:rPr>
              <a:t>Les actions concourant à la promotion générale du port ou de l’ensemble portuaire du grand port fluvio-maritime.</a:t>
            </a:r>
            <a:endParaRPr lang="fr-FR" sz="1200" b="1" dirty="0">
              <a:solidFill>
                <a:schemeClr val="bg1"/>
              </a:solidFill>
              <a:latin typeface="Times New Roman" panose="02020603050405020304" pitchFamily="18" charset="0"/>
              <a:cs typeface="Times New Roman" panose="02020603050405020304" pitchFamily="18" charset="0"/>
            </a:endParaRPr>
          </a:p>
          <a:p>
            <a:pPr algn="just"/>
            <a:endParaRPr lang="fr-FR" sz="1200" b="1" dirty="0">
              <a:solidFill>
                <a:schemeClr val="bg1"/>
              </a:solidFill>
              <a:latin typeface="Times New Roman" panose="02020603050405020304" pitchFamily="18" charset="0"/>
              <a:cs typeface="Times New Roman" panose="02020603050405020304" pitchFamily="18" charset="0"/>
            </a:endParaRPr>
          </a:p>
          <a:p>
            <a:pPr algn="just"/>
            <a:endParaRPr lang="fr-FR" sz="1200" b="1" dirty="0">
              <a:solidFill>
                <a:schemeClr val="bg1"/>
              </a:solidFill>
              <a:latin typeface="Times New Roman" panose="02020603050405020304" pitchFamily="18" charset="0"/>
              <a:cs typeface="Times New Roman" panose="02020603050405020304" pitchFamily="18" charset="0"/>
            </a:endParaRPr>
          </a:p>
          <a:p>
            <a:pPr algn="just"/>
            <a:r>
              <a:rPr lang="fr-FR" sz="1200" b="1" dirty="0">
                <a:solidFill>
                  <a:schemeClr val="bg1"/>
                </a:solidFill>
                <a:latin typeface="Times New Roman" panose="02020603050405020304" pitchFamily="18" charset="0"/>
                <a:cs typeface="Times New Roman" panose="02020603050405020304" pitchFamily="18" charset="0"/>
              </a:rPr>
              <a:t>Article L5312-2 CT</a:t>
            </a:r>
          </a:p>
        </p:txBody>
      </p:sp>
      <p:sp>
        <p:nvSpPr>
          <p:cNvPr id="3" name="ZoneTexte 2">
            <a:extLst>
              <a:ext uri="{FF2B5EF4-FFF2-40B4-BE49-F238E27FC236}">
                <a16:creationId xmlns:a16="http://schemas.microsoft.com/office/drawing/2014/main" id="{71DB9FC7-C370-2127-E8BB-8ED580D27EEA}"/>
              </a:ext>
            </a:extLst>
          </p:cNvPr>
          <p:cNvSpPr txBox="1"/>
          <p:nvPr/>
        </p:nvSpPr>
        <p:spPr>
          <a:xfrm>
            <a:off x="2723610" y="1327221"/>
            <a:ext cx="6845182" cy="1015663"/>
          </a:xfrm>
          <a:prstGeom prst="rect">
            <a:avLst/>
          </a:prstGeom>
          <a:noFill/>
        </p:spPr>
        <p:txBody>
          <a:bodyPr wrap="square">
            <a:spAutoFit/>
          </a:bodyPr>
          <a:lstStyle/>
          <a:p>
            <a:pPr algn="just"/>
            <a:r>
              <a:rPr lang="fr-FR" sz="1200" dirty="0">
                <a:solidFill>
                  <a:schemeClr val="bg1"/>
                </a:solidFill>
                <a:latin typeface="Times New Roman" panose="02020603050405020304" pitchFamily="18" charset="0"/>
                <a:cs typeface="Times New Roman" panose="02020603050405020304" pitchFamily="18" charset="0"/>
              </a:rPr>
              <a:t>Lorsque l'importance particulière d'un port le justifie au regard des enjeux du développement économique et de l'aménagement du territoire, l'Etat peut créer, par décret en Conseil d'Etat, un établissement public de l'Etat appelé « grand port maritime ».  </a:t>
            </a:r>
            <a:endParaRPr lang="fr-FR" sz="1200" b="1" dirty="0">
              <a:solidFill>
                <a:schemeClr val="bg1"/>
              </a:solidFill>
              <a:latin typeface="Times New Roman" panose="02020603050405020304" pitchFamily="18" charset="0"/>
              <a:cs typeface="Times New Roman" panose="02020603050405020304" pitchFamily="18" charset="0"/>
            </a:endParaRPr>
          </a:p>
          <a:p>
            <a:pPr algn="just"/>
            <a:endParaRPr lang="fr-FR" sz="1200" b="1" dirty="0">
              <a:solidFill>
                <a:schemeClr val="bg1"/>
              </a:solidFill>
              <a:latin typeface="Times New Roman" panose="02020603050405020304" pitchFamily="18" charset="0"/>
              <a:cs typeface="Times New Roman" panose="02020603050405020304" pitchFamily="18" charset="0"/>
            </a:endParaRPr>
          </a:p>
          <a:p>
            <a:pPr algn="just"/>
            <a:r>
              <a:rPr lang="fr-FR" sz="1200" b="1" dirty="0">
                <a:solidFill>
                  <a:schemeClr val="bg1"/>
                </a:solidFill>
                <a:latin typeface="Times New Roman" panose="02020603050405020304" pitchFamily="18" charset="0"/>
                <a:cs typeface="Times New Roman" panose="02020603050405020304" pitchFamily="18" charset="0"/>
              </a:rPr>
              <a:t>Article L5312-1 CT</a:t>
            </a:r>
          </a:p>
        </p:txBody>
      </p:sp>
      <p:sp>
        <p:nvSpPr>
          <p:cNvPr id="2" name="ZoneTexte 1">
            <a:extLst>
              <a:ext uri="{FF2B5EF4-FFF2-40B4-BE49-F238E27FC236}">
                <a16:creationId xmlns:a16="http://schemas.microsoft.com/office/drawing/2014/main" id="{7C77EE5F-7081-7369-796C-2E5237881C2A}"/>
              </a:ext>
            </a:extLst>
          </p:cNvPr>
          <p:cNvSpPr txBox="1"/>
          <p:nvPr/>
        </p:nvSpPr>
        <p:spPr>
          <a:xfrm>
            <a:off x="68367" y="6540017"/>
            <a:ext cx="2351926" cy="276999"/>
          </a:xfrm>
          <a:prstGeom prst="rect">
            <a:avLst/>
          </a:prstGeom>
          <a:noFill/>
        </p:spPr>
        <p:txBody>
          <a:bodyPr wrap="none" rtlCol="0">
            <a:spAutoFit/>
          </a:bodyPr>
          <a:lstStyle/>
          <a:p>
            <a:r>
              <a:rPr lang="fr-FR" sz="1200" b="1" dirty="0">
                <a:latin typeface="Times New Roman" panose="02020603050405020304" pitchFamily="18" charset="0"/>
                <a:cs typeface="Times New Roman" panose="02020603050405020304" pitchFamily="18" charset="0"/>
              </a:rPr>
              <a:t>Articles R5312-1 à R 5312-94 CT</a:t>
            </a:r>
          </a:p>
        </p:txBody>
      </p:sp>
    </p:spTree>
    <p:extLst>
      <p:ext uri="{BB962C8B-B14F-4D97-AF65-F5344CB8AC3E}">
        <p14:creationId xmlns:p14="http://schemas.microsoft.com/office/powerpoint/2010/main" val="289878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51179" y="1261155"/>
            <a:ext cx="9251602"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fr-FR" sz="1600" dirty="0">
                <a:latin typeface="Times New Roman" panose="02020603050405020304" pitchFamily="18" charset="0"/>
                <a:cs typeface="Times New Roman" panose="02020603050405020304" pitchFamily="18" charset="0"/>
              </a:rPr>
              <a:t>Les conditions de délimitation à terre et en mer, après enquête, des circonscriptions des grands ports maritimes sont définies par décret en Conseil d'Etat.</a:t>
            </a:r>
          </a:p>
          <a:p>
            <a:pPr algn="just"/>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La circonscription comprend les accès maritimes et peut englober des ports desservis par ces accès.</a:t>
            </a:r>
          </a:p>
          <a:p>
            <a:pPr algn="just"/>
            <a:br>
              <a:rPr lang="fr-FR" sz="1600"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Lorsqu'un grand port maritime est substitué à un port autonome, il conserve la même circonscription. Celle-ci peut être modifiée dans les conditions prévues au premier alinéa.</a:t>
            </a:r>
          </a:p>
          <a:p>
            <a:pPr algn="just"/>
            <a:endParaRPr lang="fr-FR" sz="1600" dirty="0">
              <a:latin typeface="Times New Roman" panose="02020603050405020304" pitchFamily="18" charset="0"/>
              <a:cs typeface="Times New Roman" panose="02020603050405020304" pitchFamily="18" charset="0"/>
            </a:endParaRPr>
          </a:p>
          <a:p>
            <a:pPr algn="just"/>
            <a:r>
              <a:rPr lang="fr-FR" sz="1600" dirty="0">
                <a:latin typeface="Times New Roman" panose="02020603050405020304" pitchFamily="18" charset="0"/>
                <a:cs typeface="Times New Roman" panose="02020603050405020304" pitchFamily="18" charset="0"/>
              </a:rPr>
              <a:t>La circonscription d’un grand port fluvio-maritime est composée d’un secteur maritime, qui correspond à la circonscription d’un ou plusieurs grands ports maritimes et d’un secteur fluvial, qui correspond à celle d’un ou plusieurs ports fluviaux, selon des modalités définies par décret en Conseil d’Etat.  </a:t>
            </a: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r>
              <a:rPr lang="fr-FR" sz="1600" b="1" dirty="0">
                <a:latin typeface="Times New Roman" panose="02020603050405020304" pitchFamily="18" charset="0"/>
                <a:cs typeface="Times New Roman" panose="02020603050405020304" pitchFamily="18" charset="0"/>
              </a:rPr>
              <a:t>Article L5312-5 CT</a:t>
            </a:r>
          </a:p>
          <a:p>
            <a:pPr algn="just"/>
            <a:r>
              <a:rPr lang="fr-FR" sz="1600" b="1" dirty="0">
                <a:latin typeface="Times New Roman" panose="02020603050405020304" pitchFamily="18" charset="0"/>
                <a:cs typeface="Times New Roman" panose="02020603050405020304" pitchFamily="18" charset="0"/>
              </a:rPr>
              <a:t>Articles R5312-1 à R 5312-94 CT</a:t>
            </a:r>
          </a:p>
        </p:txBody>
      </p:sp>
    </p:spTree>
    <p:extLst>
      <p:ext uri="{BB962C8B-B14F-4D97-AF65-F5344CB8AC3E}">
        <p14:creationId xmlns:p14="http://schemas.microsoft.com/office/powerpoint/2010/main" val="268650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640" y="112409"/>
            <a:ext cx="6055360" cy="523220"/>
          </a:xfrm>
          <a:prstGeom prst="rect">
            <a:avLst/>
          </a:prstGeom>
          <a:noFill/>
        </p:spPr>
        <p:txBody>
          <a:bodyPr wrap="square" rtlCol="0">
            <a:spAutoFit/>
          </a:bodyPr>
          <a:lstStyle/>
          <a:p>
            <a:r>
              <a:rPr lang="fr-FR" sz="2800" b="1" i="1" dirty="0">
                <a:latin typeface="Jumble" panose="02000503000000020004" pitchFamily="2" charset="0"/>
              </a:rPr>
              <a:t>1.2 Les ports autonomes </a:t>
            </a:r>
          </a:p>
        </p:txBody>
      </p:sp>
      <p:graphicFrame>
        <p:nvGraphicFramePr>
          <p:cNvPr id="3" name="Diagramme 2"/>
          <p:cNvGraphicFramePr/>
          <p:nvPr>
            <p:extLst>
              <p:ext uri="{D42A27DB-BD31-4B8C-83A1-F6EECF244321}">
                <p14:modId xmlns:p14="http://schemas.microsoft.com/office/powerpoint/2010/main" val="668739608"/>
              </p:ext>
            </p:extLst>
          </p:nvPr>
        </p:nvGraphicFramePr>
        <p:xfrm>
          <a:off x="222505" y="635629"/>
          <a:ext cx="11826240" cy="645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9"/>
          <p:cNvPicPr>
            <a:picLocks noChangeAspect="1"/>
          </p:cNvPicPr>
          <p:nvPr/>
        </p:nvPicPr>
        <p:blipFill>
          <a:blip r:embed="rId7"/>
          <a:stretch>
            <a:fillRect/>
          </a:stretch>
        </p:blipFill>
        <p:spPr>
          <a:xfrm>
            <a:off x="9777865" y="5861304"/>
            <a:ext cx="475529" cy="641095"/>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096018" y="196414"/>
            <a:ext cx="2873477" cy="2071298"/>
          </a:xfrm>
          <a:prstGeom prst="rect">
            <a:avLst/>
          </a:prstGeom>
          <a:ln>
            <a:noFill/>
          </a:ln>
          <a:effectLst>
            <a:outerShdw blurRad="292100" dist="139700" dir="2700000" algn="tl" rotWithShape="0">
              <a:srgbClr val="333333">
                <a:alpha val="65000"/>
              </a:srgbClr>
            </a:outerShdw>
          </a:effectLst>
        </p:spPr>
      </p:pic>
      <p:grpSp>
        <p:nvGrpSpPr>
          <p:cNvPr id="5" name="Groupe 4">
            <a:extLst>
              <a:ext uri="{FF2B5EF4-FFF2-40B4-BE49-F238E27FC236}">
                <a16:creationId xmlns:a16="http://schemas.microsoft.com/office/drawing/2014/main" id="{6C8E9B3E-B476-3D4C-0FA0-07F6EEF2B149}"/>
              </a:ext>
            </a:extLst>
          </p:cNvPr>
          <p:cNvGrpSpPr/>
          <p:nvPr/>
        </p:nvGrpSpPr>
        <p:grpSpPr>
          <a:xfrm>
            <a:off x="10247548" y="6242963"/>
            <a:ext cx="1804572" cy="518872"/>
            <a:chOff x="9712350" y="8586675"/>
            <a:chExt cx="1804572" cy="518872"/>
          </a:xfrm>
        </p:grpSpPr>
        <p:sp>
          <p:nvSpPr>
            <p:cNvPr id="6" name="Rectangle : coins arrondis 5">
              <a:extLst>
                <a:ext uri="{FF2B5EF4-FFF2-40B4-BE49-F238E27FC236}">
                  <a16:creationId xmlns:a16="http://schemas.microsoft.com/office/drawing/2014/main" id="{BE652F5D-865C-060F-D06A-8F0381129CEC}"/>
                </a:ext>
              </a:extLst>
            </p:cNvPr>
            <p:cNvSpPr/>
            <p:nvPr/>
          </p:nvSpPr>
          <p:spPr>
            <a:xfrm>
              <a:off x="9718196" y="8586675"/>
              <a:ext cx="1798726" cy="518872"/>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7" name="Rectangle : coins arrondis 4">
              <a:extLst>
                <a:ext uri="{FF2B5EF4-FFF2-40B4-BE49-F238E27FC236}">
                  <a16:creationId xmlns:a16="http://schemas.microsoft.com/office/drawing/2014/main" id="{540D7CE2-B457-6443-7BA1-F4CC7DF6953A}"/>
                </a:ext>
              </a:extLst>
            </p:cNvPr>
            <p:cNvSpPr txBox="1"/>
            <p:nvPr/>
          </p:nvSpPr>
          <p:spPr>
            <a:xfrm>
              <a:off x="9712350" y="8601872"/>
              <a:ext cx="1768332" cy="488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600" b="1" kern="1200" dirty="0">
                  <a:latin typeface="Times New Roman" panose="02020603050405020304" pitchFamily="18" charset="0"/>
                  <a:cs typeface="Times New Roman" panose="02020603050405020304" pitchFamily="18" charset="0"/>
                </a:rPr>
                <a:t>Article L5313-3 CT</a:t>
              </a:r>
            </a:p>
          </p:txBody>
        </p:sp>
      </p:grpSp>
      <p:sp>
        <p:nvSpPr>
          <p:cNvPr id="8" name="ZoneTexte 7">
            <a:extLst>
              <a:ext uri="{FF2B5EF4-FFF2-40B4-BE49-F238E27FC236}">
                <a16:creationId xmlns:a16="http://schemas.microsoft.com/office/drawing/2014/main" id="{36184C63-25B3-B315-F86F-A6AE969F027F}"/>
              </a:ext>
            </a:extLst>
          </p:cNvPr>
          <p:cNvSpPr txBox="1"/>
          <p:nvPr/>
        </p:nvSpPr>
        <p:spPr>
          <a:xfrm>
            <a:off x="68367" y="6540017"/>
            <a:ext cx="2428870" cy="276999"/>
          </a:xfrm>
          <a:prstGeom prst="rect">
            <a:avLst/>
          </a:prstGeom>
          <a:noFill/>
        </p:spPr>
        <p:txBody>
          <a:bodyPr wrap="none" rtlCol="0">
            <a:spAutoFit/>
          </a:bodyPr>
          <a:lstStyle/>
          <a:p>
            <a:r>
              <a:rPr lang="fr-FR" sz="1200" b="1" dirty="0">
                <a:latin typeface="Times New Roman" panose="02020603050405020304" pitchFamily="18" charset="0"/>
                <a:cs typeface="Times New Roman" panose="02020603050405020304" pitchFamily="18" charset="0"/>
              </a:rPr>
              <a:t>Articles R5313-1 à R 5313-103 CT</a:t>
            </a:r>
          </a:p>
        </p:txBody>
      </p:sp>
    </p:spTree>
    <p:extLst>
      <p:ext uri="{BB962C8B-B14F-4D97-AF65-F5344CB8AC3E}">
        <p14:creationId xmlns:p14="http://schemas.microsoft.com/office/powerpoint/2010/main" val="142854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7765" y="254000"/>
            <a:ext cx="11493240" cy="954107"/>
          </a:xfrm>
          <a:prstGeom prst="rect">
            <a:avLst/>
          </a:prstGeom>
          <a:noFill/>
        </p:spPr>
        <p:txBody>
          <a:bodyPr wrap="square" rtlCol="0">
            <a:spAutoFit/>
          </a:bodyPr>
          <a:lstStyle/>
          <a:p>
            <a:r>
              <a:rPr lang="fr-FR" sz="2800" b="1" i="1" dirty="0">
                <a:latin typeface="Jumble" panose="02000503000000020004" pitchFamily="2" charset="0"/>
              </a:rPr>
              <a:t>1.3 Ports maritimes relevant des collectivités territoriales et de leurs groupements </a:t>
            </a:r>
          </a:p>
        </p:txBody>
      </p:sp>
      <p:sp>
        <p:nvSpPr>
          <p:cNvPr id="5" name="ZoneTexte 4"/>
          <p:cNvSpPr txBox="1"/>
          <p:nvPr/>
        </p:nvSpPr>
        <p:spPr>
          <a:xfrm>
            <a:off x="982208" y="1360164"/>
            <a:ext cx="9521254" cy="5078313"/>
          </a:xfrm>
          <a:prstGeom prst="rect">
            <a:avLst/>
          </a:prstGeom>
          <a:noFill/>
          <a:ln w="76200">
            <a:solidFill>
              <a:schemeClr val="tx1"/>
            </a:solidFill>
          </a:ln>
        </p:spPr>
        <p:txBody>
          <a:bodyPr wrap="square" rtlCol="0" anchor="ctr">
            <a:spAutoFit/>
          </a:bodyPr>
          <a:lstStyle/>
          <a:p>
            <a:pPr algn="just">
              <a:spcBef>
                <a:spcPts val="0"/>
              </a:spcBef>
            </a:pPr>
            <a:r>
              <a:rPr lang="fr-FR" sz="1200" dirty="0">
                <a:latin typeface="Times New Roman" panose="02020603050405020304" pitchFamily="18" charset="0"/>
                <a:cs typeface="Times New Roman" panose="02020603050405020304" pitchFamily="18" charset="0"/>
              </a:rPr>
              <a:t>La région est compétente pour créer, aménager et exploiter les ports maritimes de commerce. Elle est compétente pour aménager et exploiter les ports maritimes de pêche qui lui sont transférés.  </a:t>
            </a:r>
          </a:p>
          <a:p>
            <a:pPr algn="just">
              <a:spcBef>
                <a:spcPts val="0"/>
              </a:spcBef>
            </a:pPr>
            <a:r>
              <a:rPr lang="fr-FR" sz="1200" b="1" dirty="0">
                <a:latin typeface="Times New Roman" panose="02020603050405020304" pitchFamily="18" charset="0"/>
                <a:cs typeface="Times New Roman" panose="02020603050405020304" pitchFamily="18" charset="0"/>
              </a:rPr>
              <a:t>(Article L5314-1 CT)</a:t>
            </a:r>
          </a:p>
          <a:p>
            <a:pPr algn="just">
              <a:spcBef>
                <a:spcPts val="0"/>
              </a:spcBef>
            </a:pPr>
            <a:endParaRPr lang="fr-FR" sz="1200" b="1" dirty="0">
              <a:latin typeface="Times New Roman" panose="02020603050405020304" pitchFamily="18" charset="0"/>
              <a:cs typeface="Times New Roman" panose="02020603050405020304" pitchFamily="18" charset="0"/>
            </a:endParaRPr>
          </a:p>
          <a:p>
            <a:pPr algn="just">
              <a:spcBef>
                <a:spcPts val="0"/>
              </a:spcBef>
            </a:pPr>
            <a:r>
              <a:rPr lang="fr-FR" sz="1200" dirty="0">
                <a:latin typeface="Times New Roman" panose="02020603050405020304" pitchFamily="18" charset="0"/>
                <a:cs typeface="Times New Roman" panose="02020603050405020304" pitchFamily="18" charset="0"/>
              </a:rPr>
              <a:t>Le département est compétent pour créer, aménager et exploiter les ports maritimes de pêche. Il est compétent pour aménager et exploiter les ports maritimes de commerce qui lui sont transférés. </a:t>
            </a:r>
          </a:p>
          <a:p>
            <a:pPr algn="just">
              <a:spcBef>
                <a:spcPts val="0"/>
              </a:spcBef>
            </a:pPr>
            <a:r>
              <a:rPr lang="fr-FR" sz="1200" b="1" dirty="0">
                <a:latin typeface="Times New Roman" panose="02020603050405020304" pitchFamily="18" charset="0"/>
                <a:cs typeface="Times New Roman" panose="02020603050405020304" pitchFamily="18" charset="0"/>
              </a:rPr>
              <a:t>(Article L5314-2 CT)</a:t>
            </a:r>
          </a:p>
          <a:p>
            <a:pPr algn="just">
              <a:spcBef>
                <a:spcPts val="0"/>
              </a:spcBef>
            </a:pPr>
            <a:endParaRPr lang="fr-FR" sz="1200" b="1" dirty="0">
              <a:latin typeface="Times New Roman" panose="02020603050405020304" pitchFamily="18" charset="0"/>
              <a:cs typeface="Times New Roman" panose="02020603050405020304" pitchFamily="18" charset="0"/>
            </a:endParaRPr>
          </a:p>
          <a:p>
            <a:pPr algn="just">
              <a:spcBef>
                <a:spcPts val="0"/>
              </a:spcBef>
            </a:pPr>
            <a:r>
              <a:rPr lang="fr-FR" sz="1200" dirty="0">
                <a:latin typeface="Times New Roman" panose="02020603050405020304" pitchFamily="18" charset="0"/>
                <a:cs typeface="Times New Roman" panose="02020603050405020304" pitchFamily="18" charset="0"/>
              </a:rPr>
              <a:t>Les communes ou, le cas échéant, les communautés de communes, les communautés urbaines, les métropoles ou les communautés d'agglomération, sont compétentes pour créer, aménager et exploiter les ports maritimes dont l'activité principale est la plaisance.  </a:t>
            </a:r>
          </a:p>
          <a:p>
            <a:pPr algn="just">
              <a:spcBef>
                <a:spcPts val="0"/>
              </a:spcBef>
            </a:pPr>
            <a:endParaRPr lang="fr-FR" sz="1200" dirty="0">
              <a:latin typeface="Times New Roman" panose="02020603050405020304" pitchFamily="18" charset="0"/>
              <a:cs typeface="Times New Roman" panose="02020603050405020304" pitchFamily="18" charset="0"/>
            </a:endParaRPr>
          </a:p>
          <a:p>
            <a:pPr algn="just">
              <a:spcBef>
                <a:spcPts val="0"/>
              </a:spcBef>
            </a:pPr>
            <a:r>
              <a:rPr lang="fr-FR" sz="1200" dirty="0">
                <a:latin typeface="Times New Roman" panose="02020603050405020304" pitchFamily="18" charset="0"/>
                <a:cs typeface="Times New Roman" panose="02020603050405020304" pitchFamily="18" charset="0"/>
              </a:rPr>
              <a:t>Elles sont également compétentes pour aménager et exploiter les ports maritimes de commerce et de pêche qui leur sont transférés. </a:t>
            </a:r>
          </a:p>
          <a:p>
            <a:pPr algn="just">
              <a:spcBef>
                <a:spcPts val="0"/>
              </a:spcBef>
            </a:pPr>
            <a:endParaRPr lang="fr-FR" sz="1200" dirty="0">
              <a:latin typeface="Times New Roman" panose="02020603050405020304" pitchFamily="18" charset="0"/>
              <a:cs typeface="Times New Roman" panose="02020603050405020304" pitchFamily="18" charset="0"/>
            </a:endParaRPr>
          </a:p>
          <a:p>
            <a:pPr algn="just">
              <a:spcBef>
                <a:spcPts val="0"/>
              </a:spcBef>
            </a:pPr>
            <a:r>
              <a:rPr lang="fr-FR" sz="1200" dirty="0">
                <a:latin typeface="Times New Roman" panose="02020603050405020304" pitchFamily="18" charset="0"/>
                <a:cs typeface="Times New Roman" panose="02020603050405020304" pitchFamily="18" charset="0"/>
              </a:rPr>
              <a:t>Toutefois, les compétences exercées par d'autres collectivités territoriales ou groupements de collectivités territoriales sur les ports maritimes dont l'activité principale est la plaisance ne peuvent être transférées aux communes ou, le cas échéant, aux communautés de communes, aux communautés urbaines, aux métropoles ou aux communautés d'agglomération, sans l'accord exprès de ces autres collectivités territoriales ou groupements de collectivités territoriales.</a:t>
            </a:r>
          </a:p>
          <a:p>
            <a:pPr algn="just">
              <a:spcBef>
                <a:spcPts val="0"/>
              </a:spcBef>
            </a:pPr>
            <a:r>
              <a:rPr lang="fr-FR" sz="1200" b="1" dirty="0">
                <a:latin typeface="Times New Roman" panose="02020603050405020304" pitchFamily="18" charset="0"/>
                <a:cs typeface="Times New Roman" panose="02020603050405020304" pitchFamily="18" charset="0"/>
              </a:rPr>
              <a:t>(Article L5314-4 CT)</a:t>
            </a:r>
          </a:p>
          <a:p>
            <a:pPr algn="just">
              <a:spcBef>
                <a:spcPts val="0"/>
              </a:spcBef>
            </a:pPr>
            <a:endParaRPr lang="fr-FR" sz="1200" dirty="0">
              <a:latin typeface="Times New Roman" panose="02020603050405020304" pitchFamily="18" charset="0"/>
              <a:cs typeface="Times New Roman" panose="02020603050405020304" pitchFamily="18" charset="0"/>
            </a:endParaRPr>
          </a:p>
          <a:p>
            <a:pPr algn="just">
              <a:spcBef>
                <a:spcPts val="0"/>
              </a:spcBef>
            </a:pPr>
            <a:r>
              <a:rPr lang="fr-FR" sz="1200" dirty="0">
                <a:latin typeface="Times New Roman" panose="02020603050405020304" pitchFamily="18" charset="0"/>
                <a:cs typeface="Times New Roman" panose="02020603050405020304" pitchFamily="18" charset="0"/>
              </a:rPr>
              <a:t>Dans chaque port maritime relevant du présent chapitre, les milieux professionnels, sociaux et associatifs ainsi que les collectivités territoriales et leurs groupements où sont situées les principales installations portuaires sont représentés dans un conseil portuaire, qui est consulté sur le positionnement stratégique, la prise en compte des questions environnementales et la politique de développement du port, et notamment sa politique tarifaire et foncière.</a:t>
            </a:r>
          </a:p>
          <a:p>
            <a:pPr algn="just">
              <a:spcBef>
                <a:spcPts val="0"/>
              </a:spcBef>
            </a:pPr>
            <a:r>
              <a:rPr lang="fr-FR" sz="1200" dirty="0">
                <a:latin typeface="Times New Roman" panose="02020603050405020304" pitchFamily="18" charset="0"/>
                <a:cs typeface="Times New Roman" panose="02020603050405020304" pitchFamily="18" charset="0"/>
              </a:rPr>
              <a:t>Le conseil portuaire forme, à chaque renouvellement, des commissions chargées d'étudier l'exploitation, les tarifs, le développement ou toute autre question soumise au conseil. </a:t>
            </a:r>
          </a:p>
          <a:p>
            <a:pPr algn="just"/>
            <a:r>
              <a:rPr lang="fr-FR" sz="1200" b="1" dirty="0">
                <a:latin typeface="Times New Roman" panose="02020603050405020304" pitchFamily="18" charset="0"/>
                <a:cs typeface="Times New Roman" panose="02020603050405020304" pitchFamily="18" charset="0"/>
              </a:rPr>
              <a:t>(Article L5314-12 CT)</a:t>
            </a:r>
          </a:p>
          <a:p>
            <a:pPr algn="just">
              <a:spcBef>
                <a:spcPts val="0"/>
              </a:spcBef>
            </a:pPr>
            <a:endParaRPr lang="fr-FR" sz="12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5E2E50B6-0589-D940-C1A1-1A2878963E2E}"/>
              </a:ext>
            </a:extLst>
          </p:cNvPr>
          <p:cNvSpPr txBox="1"/>
          <p:nvPr/>
        </p:nvSpPr>
        <p:spPr>
          <a:xfrm>
            <a:off x="68367" y="6540017"/>
            <a:ext cx="2351926" cy="276999"/>
          </a:xfrm>
          <a:prstGeom prst="rect">
            <a:avLst/>
          </a:prstGeom>
          <a:noFill/>
        </p:spPr>
        <p:txBody>
          <a:bodyPr wrap="none" rtlCol="0">
            <a:spAutoFit/>
          </a:bodyPr>
          <a:lstStyle/>
          <a:p>
            <a:r>
              <a:rPr lang="fr-FR" sz="1200" b="1" dirty="0">
                <a:latin typeface="Times New Roman" panose="02020603050405020304" pitchFamily="18" charset="0"/>
                <a:cs typeface="Times New Roman" panose="02020603050405020304" pitchFamily="18" charset="0"/>
              </a:rPr>
              <a:t>Articles R5314-1 à R 5314-34 CT</a:t>
            </a:r>
          </a:p>
        </p:txBody>
      </p:sp>
    </p:spTree>
    <p:extLst>
      <p:ext uri="{BB962C8B-B14F-4D97-AF65-F5344CB8AC3E}">
        <p14:creationId xmlns:p14="http://schemas.microsoft.com/office/powerpoint/2010/main" val="2456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056" y="250637"/>
            <a:ext cx="4962481" cy="523220"/>
          </a:xfrm>
          <a:prstGeom prst="rect">
            <a:avLst/>
          </a:prstGeom>
          <a:noFill/>
        </p:spPr>
        <p:txBody>
          <a:bodyPr wrap="square" rtlCol="0">
            <a:spAutoFit/>
          </a:bodyPr>
          <a:lstStyle/>
          <a:p>
            <a:pPr algn="ctr"/>
            <a:r>
              <a:rPr lang="fr-FR" sz="2800" b="1" i="1" dirty="0">
                <a:latin typeface="Jumble" panose="02000503000000020004" pitchFamily="2" charset="0"/>
              </a:rPr>
              <a:t>1.4 Compétences de l’Etat</a:t>
            </a:r>
          </a:p>
        </p:txBody>
      </p:sp>
      <p:sp>
        <p:nvSpPr>
          <p:cNvPr id="3" name="ZoneTexte 2"/>
          <p:cNvSpPr txBox="1"/>
          <p:nvPr/>
        </p:nvSpPr>
        <p:spPr>
          <a:xfrm>
            <a:off x="390063" y="3290435"/>
            <a:ext cx="9648404" cy="1569660"/>
          </a:xfrm>
          <a:prstGeom prst="rect">
            <a:avLst/>
          </a:prstGeom>
          <a:noFill/>
          <a:ln w="76200">
            <a:solidFill>
              <a:schemeClr val="tx1"/>
            </a:solidFill>
          </a:ln>
        </p:spPr>
        <p:txBody>
          <a:bodyPr wrap="square" rtlCol="0">
            <a:spAutoFit/>
          </a:bodyPr>
          <a:lstStyle/>
          <a:p>
            <a:r>
              <a:rPr lang="fr-FR" sz="1200" dirty="0">
                <a:latin typeface="Times New Roman" panose="02020603050405020304" pitchFamily="18" charset="0"/>
                <a:cs typeface="Times New Roman" panose="02020603050405020304" pitchFamily="18" charset="0"/>
              </a:rPr>
              <a:t>L'Etat détermine les conditions d'accueil des navires en difficulté.</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L'autorité administrative enjoint s'il y a lieu à l'autorité portuaire d'accueillir un navire ayant besoin d'assistance. Elle peut également, s'il y a lieu, autoriser ou ordonner son mouvement dans le port. </a:t>
            </a:r>
          </a:p>
          <a:p>
            <a:endParaRPr lang="fr-FR" sz="1200"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La réparation des dommages causés par un navire en difficulté accueilli dans un port peut être demandée au propriétaire, à l'armateur, ou à l'exploitant.</a:t>
            </a:r>
          </a:p>
          <a:p>
            <a:endParaRPr lang="fr-FR" sz="1200" dirty="0">
              <a:latin typeface="Times New Roman" panose="02020603050405020304" pitchFamily="18" charset="0"/>
              <a:cs typeface="Times New Roman" panose="02020603050405020304" pitchFamily="18" charset="0"/>
            </a:endParaRPr>
          </a:p>
          <a:p>
            <a:r>
              <a:rPr lang="fr-FR" sz="1200" b="1" dirty="0">
                <a:latin typeface="Times New Roman" panose="02020603050405020304" pitchFamily="18" charset="0"/>
                <a:cs typeface="Times New Roman" panose="02020603050405020304" pitchFamily="18" charset="0"/>
              </a:rPr>
              <a:t>Article L5331-3 CT</a:t>
            </a:r>
          </a:p>
        </p:txBody>
      </p:sp>
      <p:sp>
        <p:nvSpPr>
          <p:cNvPr id="5" name="Rectangle 4">
            <a:extLst>
              <a:ext uri="{FF2B5EF4-FFF2-40B4-BE49-F238E27FC236}">
                <a16:creationId xmlns:a16="http://schemas.microsoft.com/office/drawing/2014/main" id="{6A2A1FC9-D344-E54A-B03D-B743E0BE7BFD}"/>
              </a:ext>
            </a:extLst>
          </p:cNvPr>
          <p:cNvSpPr/>
          <p:nvPr/>
        </p:nvSpPr>
        <p:spPr>
          <a:xfrm>
            <a:off x="390064" y="1250141"/>
            <a:ext cx="11675162" cy="1754326"/>
          </a:xfrm>
          <a:prstGeom prst="rect">
            <a:avLst/>
          </a:prstGeom>
          <a:ln w="76200">
            <a:solidFill>
              <a:schemeClr val="tx1"/>
            </a:solidFill>
          </a:ln>
        </p:spPr>
        <p:txBody>
          <a:bodyPr wrap="square" anchor="ctr">
            <a:spAutoFit/>
          </a:bodyPr>
          <a:lstStyle/>
          <a:p>
            <a:pPr algn="just"/>
            <a:r>
              <a:rPr lang="fr-FR" sz="1200" dirty="0">
                <a:latin typeface="Times New Roman" panose="02020603050405020304" pitchFamily="18" charset="0"/>
                <a:cs typeface="Times New Roman" panose="02020603050405020304" pitchFamily="18" charset="0"/>
              </a:rPr>
              <a:t>L'Etat fixe les règles relatives à la sécurité du transport maritime et des opérations portuaires.</a:t>
            </a:r>
          </a:p>
          <a:p>
            <a:pPr algn="just"/>
            <a:r>
              <a:rPr lang="fr-FR" sz="1200" dirty="0">
                <a:latin typeface="Times New Roman" panose="02020603050405020304" pitchFamily="18" charset="0"/>
                <a:cs typeface="Times New Roman" panose="02020603050405020304" pitchFamily="18" charset="0"/>
              </a:rPr>
              <a:t>Les règlements généraux de police applicables aux ports de commerce, aux ports de pêche et aux ports de plaisance sont établis par voie réglementaire.</a:t>
            </a:r>
          </a:p>
          <a:p>
            <a:pPr algn="just"/>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L'Etat fixe les règles relatives au transport et à la manutention des marchandises dangereuses. Le règlement général de transport et de manutention des marchandises dangereuses est établi par arrêté de l'autorité administrative. </a:t>
            </a:r>
          </a:p>
          <a:p>
            <a:pPr algn="just"/>
            <a:endParaRPr lang="fr-FR" sz="1200" dirty="0">
              <a:latin typeface="Times New Roman" panose="02020603050405020304" pitchFamily="18" charset="0"/>
              <a:cs typeface="Times New Roman" panose="02020603050405020304" pitchFamily="18" charset="0"/>
            </a:endParaRPr>
          </a:p>
          <a:p>
            <a:pPr algn="just"/>
            <a:r>
              <a:rPr lang="fr-FR" sz="1200" dirty="0">
                <a:latin typeface="Times New Roman" panose="02020603050405020304" pitchFamily="18" charset="0"/>
                <a:cs typeface="Times New Roman" panose="02020603050405020304" pitchFamily="18" charset="0"/>
              </a:rPr>
              <a:t>L'Etat est responsable de la définition des mesures de sûreté portuaire prises en application du chapitre II et du contrôle de leur application.</a:t>
            </a:r>
          </a:p>
          <a:p>
            <a:pPr algn="just"/>
            <a:endParaRPr lang="fr-FR" sz="1200" dirty="0">
              <a:latin typeface="Times New Roman" panose="02020603050405020304" pitchFamily="18" charset="0"/>
              <a:cs typeface="Times New Roman" panose="02020603050405020304" pitchFamily="18" charset="0"/>
            </a:endParaRPr>
          </a:p>
          <a:p>
            <a:pPr algn="just"/>
            <a:r>
              <a:rPr lang="fr-FR" sz="1200" b="1" dirty="0">
                <a:latin typeface="Times New Roman" panose="02020603050405020304" pitchFamily="18" charset="0"/>
                <a:cs typeface="Times New Roman" panose="02020603050405020304" pitchFamily="18" charset="0"/>
              </a:rPr>
              <a:t>Article L5331-2 CT</a:t>
            </a:r>
          </a:p>
        </p:txBody>
      </p:sp>
      <p:sp>
        <p:nvSpPr>
          <p:cNvPr id="6" name="Rectangle 5">
            <a:extLst>
              <a:ext uri="{FF2B5EF4-FFF2-40B4-BE49-F238E27FC236}">
                <a16:creationId xmlns:a16="http://schemas.microsoft.com/office/drawing/2014/main" id="{B87E41F0-646C-E846-A98F-8E9BED7831E2}"/>
              </a:ext>
            </a:extLst>
          </p:cNvPr>
          <p:cNvSpPr/>
          <p:nvPr/>
        </p:nvSpPr>
        <p:spPr>
          <a:xfrm>
            <a:off x="390063" y="5165738"/>
            <a:ext cx="5583447" cy="646331"/>
          </a:xfrm>
          <a:prstGeom prst="rect">
            <a:avLst/>
          </a:prstGeom>
          <a:ln w="76200">
            <a:solidFill>
              <a:schemeClr val="tx1"/>
            </a:solidFill>
          </a:ln>
        </p:spPr>
        <p:txBody>
          <a:bodyPr wrap="square" anchor="ctr">
            <a:spAutoFit/>
          </a:bodyPr>
          <a:lstStyle/>
          <a:p>
            <a:pPr algn="just"/>
            <a:r>
              <a:rPr lang="fr-FR" sz="1200" dirty="0">
                <a:latin typeface="Times New Roman" panose="02020603050405020304" pitchFamily="18" charset="0"/>
                <a:cs typeface="Times New Roman" panose="02020603050405020304" pitchFamily="18" charset="0"/>
              </a:rPr>
              <a:t>L'Etat est responsable de la police des eaux et de la police de la signalisation maritime.</a:t>
            </a:r>
          </a:p>
          <a:p>
            <a:pPr algn="just"/>
            <a:endParaRPr lang="fr-FR" sz="1200" b="1" dirty="0">
              <a:latin typeface="Times New Roman" panose="02020603050405020304" pitchFamily="18" charset="0"/>
              <a:cs typeface="Times New Roman" panose="02020603050405020304" pitchFamily="18" charset="0"/>
            </a:endParaRPr>
          </a:p>
          <a:p>
            <a:pPr algn="just"/>
            <a:r>
              <a:rPr lang="fr-FR" sz="1200" b="1" dirty="0">
                <a:latin typeface="Times New Roman" panose="02020603050405020304" pitchFamily="18" charset="0"/>
                <a:cs typeface="Times New Roman" panose="02020603050405020304" pitchFamily="18" charset="0"/>
              </a:rPr>
              <a:t>Article L5331-4 CT</a:t>
            </a:r>
          </a:p>
        </p:txBody>
      </p:sp>
    </p:spTree>
    <p:extLst>
      <p:ext uri="{BB962C8B-B14F-4D97-AF65-F5344CB8AC3E}">
        <p14:creationId xmlns:p14="http://schemas.microsoft.com/office/powerpoint/2010/main" val="350625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3301465" cy="584775"/>
          </a:xfrm>
          <a:prstGeom prst="rect">
            <a:avLst/>
          </a:prstGeom>
          <a:noFill/>
        </p:spPr>
        <p:txBody>
          <a:bodyPr wrap="square" rtlCol="0">
            <a:spAutoFit/>
          </a:bodyPr>
          <a:lstStyle/>
          <a:p>
            <a:r>
              <a:rPr lang="fr-FR" sz="3200" b="1" dirty="0">
                <a:latin typeface="Trade Gothic Inline" panose="020B0504030203020204" pitchFamily="34" charset="0"/>
              </a:rPr>
              <a:t>2 - Législation </a:t>
            </a:r>
          </a:p>
        </p:txBody>
      </p:sp>
      <p:sp>
        <p:nvSpPr>
          <p:cNvPr id="6" name="ZoneTexte 5"/>
          <p:cNvSpPr txBox="1"/>
          <p:nvPr/>
        </p:nvSpPr>
        <p:spPr>
          <a:xfrm>
            <a:off x="240281" y="4107773"/>
            <a:ext cx="11587098" cy="2031325"/>
          </a:xfrm>
          <a:prstGeom prst="rect">
            <a:avLst/>
          </a:prstGeom>
          <a:solidFill>
            <a:schemeClr val="accent4">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fr-FR" sz="1400" dirty="0">
                <a:latin typeface="Times New Roman" panose="02020603050405020304" pitchFamily="18" charset="0"/>
                <a:cs typeface="Times New Roman" panose="02020603050405020304" pitchFamily="18" charset="0"/>
              </a:rPr>
              <a:t>Il est procédé à la délimitation des ports maritimes, du côté de la mer et du côté des terres, sous réserve des droits des tiers :</a:t>
            </a:r>
          </a:p>
          <a:p>
            <a:pPr algn="just"/>
            <a:endParaRPr lang="fr-FR" sz="14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fr-FR" sz="1400" dirty="0">
                <a:latin typeface="Times New Roman" panose="02020603050405020304" pitchFamily="18" charset="0"/>
                <a:cs typeface="Times New Roman" panose="02020603050405020304" pitchFamily="18" charset="0"/>
              </a:rPr>
              <a:t>Par le préfet pour les ports relevant de la compétence de l'Etat </a:t>
            </a:r>
          </a:p>
          <a:p>
            <a:pPr marL="285750" indent="-285750">
              <a:buFont typeface="Courier New" panose="02070309020205020404" pitchFamily="49" charset="0"/>
              <a:buChar char="o"/>
            </a:pPr>
            <a:r>
              <a:rPr lang="fr-FR" sz="1400" dirty="0">
                <a:latin typeface="Times New Roman" panose="02020603050405020304" pitchFamily="18" charset="0"/>
                <a:cs typeface="Times New Roman" panose="02020603050405020304" pitchFamily="18" charset="0"/>
              </a:rPr>
              <a:t>Par l'organe délibérant des collectivités territoriales ou de leurs groupements compétents</a:t>
            </a:r>
            <a:br>
              <a:rPr lang="fr-FR" sz="1400" dirty="0">
                <a:latin typeface="Times New Roman" panose="02020603050405020304" pitchFamily="18" charset="0"/>
                <a:cs typeface="Times New Roman" panose="02020603050405020304" pitchFamily="18" charset="0"/>
              </a:rPr>
            </a:br>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Pour les ports relevant de la compétence des collectivités territoriales et de leurs groupements, les limites établies ne peuvent empiéter sur le domaine public de l'Etat qui n'aurait pas été mis à disposition de la collectivité ou du groupement compétent ou qui n'aurait pas fait l'objet, à leur profit, d'un transfert de gestion. </a:t>
            </a:r>
          </a:p>
          <a:p>
            <a:endParaRPr lang="fr-FR" sz="1400"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Article R5311-1 CT</a:t>
            </a:r>
          </a:p>
        </p:txBody>
      </p:sp>
      <p:sp>
        <p:nvSpPr>
          <p:cNvPr id="9" name="ZoneTexte 8"/>
          <p:cNvSpPr txBox="1"/>
          <p:nvPr/>
        </p:nvSpPr>
        <p:spPr>
          <a:xfrm>
            <a:off x="-291033" y="707402"/>
            <a:ext cx="5527548" cy="523220"/>
          </a:xfrm>
          <a:prstGeom prst="rect">
            <a:avLst/>
          </a:prstGeom>
          <a:noFill/>
        </p:spPr>
        <p:txBody>
          <a:bodyPr wrap="square" rtlCol="0">
            <a:spAutoFit/>
          </a:bodyPr>
          <a:lstStyle/>
          <a:p>
            <a:pPr algn="ctr"/>
            <a:r>
              <a:rPr lang="fr-FR" sz="2800" b="1" i="1" dirty="0">
                <a:latin typeface="Jumble" panose="02000503000000020004" pitchFamily="2" charset="0"/>
              </a:rPr>
              <a:t>2.1 Limites administratives</a:t>
            </a:r>
          </a:p>
        </p:txBody>
      </p:sp>
      <p:sp>
        <p:nvSpPr>
          <p:cNvPr id="4" name="ZoneTexte 3">
            <a:extLst>
              <a:ext uri="{FF2B5EF4-FFF2-40B4-BE49-F238E27FC236}">
                <a16:creationId xmlns:a16="http://schemas.microsoft.com/office/drawing/2014/main" id="{AD6FC558-60CE-9016-1986-C85F5DFF8D13}"/>
              </a:ext>
            </a:extLst>
          </p:cNvPr>
          <p:cNvSpPr txBox="1"/>
          <p:nvPr/>
        </p:nvSpPr>
        <p:spPr>
          <a:xfrm>
            <a:off x="211509" y="1353249"/>
            <a:ext cx="11615870" cy="2462213"/>
          </a:xfrm>
          <a:prstGeom prst="rect">
            <a:avLst/>
          </a:prstGeom>
          <a:solidFill>
            <a:schemeClr val="accent4">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fr-FR" sz="1400" dirty="0">
                <a:latin typeface="Times New Roman" panose="02020603050405020304" pitchFamily="18" charset="0"/>
                <a:cs typeface="Times New Roman" panose="02020603050405020304" pitchFamily="18" charset="0"/>
              </a:rPr>
              <a:t>Dans chaque port, des règlements particuliers peuvent compléter les règlements généraux de police. </a:t>
            </a:r>
          </a:p>
          <a:p>
            <a:pPr algn="just"/>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Les dispositions applicables dans les limites administratives des grands ports maritimes et des ports autonomes sont arrêtées par l'autorité administrative. Les dispositions applicables dans les limites administratives des autres ports sont arrêtées conjointement par l'autorité portuaire et l'autorité investie du pouvoir de police portuaire et, à défaut d'accord, par l'autorité investie du pouvoir de police portuaire.</a:t>
            </a:r>
          </a:p>
          <a:p>
            <a:pPr algn="just"/>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Les dispositions applicables dans la partie maritime de la zone de régulation mentionnée à l‘Article L. 5331-1 sont prises par le préfet maritime. </a:t>
            </a:r>
          </a:p>
          <a:p>
            <a:pPr algn="just"/>
            <a:br>
              <a:rPr lang="fr-FR" sz="1400" dirty="0">
                <a:latin typeface="Times New Roman" panose="02020603050405020304" pitchFamily="18" charset="0"/>
                <a:cs typeface="Times New Roman" panose="02020603050405020304" pitchFamily="18" charset="0"/>
              </a:rPr>
            </a:br>
            <a:r>
              <a:rPr lang="fr-FR" sz="1400" dirty="0">
                <a:latin typeface="Times New Roman" panose="02020603050405020304" pitchFamily="18" charset="0"/>
                <a:cs typeface="Times New Roman" panose="02020603050405020304" pitchFamily="18" charset="0"/>
              </a:rPr>
              <a:t>Les dispositions applicables dans la partie fluviale de la zone de régulation mentionnée à l‘Article L. 5331-1 sont prises par l'autorité administrative.</a:t>
            </a:r>
          </a:p>
          <a:p>
            <a:pPr algn="just"/>
            <a:endParaRPr lang="fr-FR" sz="1400" dirty="0">
              <a:latin typeface="Times New Roman" panose="02020603050405020304" pitchFamily="18" charset="0"/>
              <a:cs typeface="Times New Roman" panose="02020603050405020304" pitchFamily="18" charset="0"/>
            </a:endParaRPr>
          </a:p>
          <a:p>
            <a:pPr algn="just"/>
            <a:r>
              <a:rPr lang="fr-FR" sz="1400" b="1" dirty="0">
                <a:latin typeface="Times New Roman" panose="02020603050405020304" pitchFamily="18" charset="0"/>
                <a:cs typeface="Times New Roman" panose="02020603050405020304" pitchFamily="18" charset="0"/>
              </a:rPr>
              <a:t>Article L5331-10 CT</a:t>
            </a:r>
          </a:p>
        </p:txBody>
      </p:sp>
    </p:spTree>
    <p:extLst>
      <p:ext uri="{BB962C8B-B14F-4D97-AF65-F5344CB8AC3E}">
        <p14:creationId xmlns:p14="http://schemas.microsoft.com/office/powerpoint/2010/main" val="171144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21474</TotalTime>
  <Words>7933</Words>
  <Application>Microsoft Office PowerPoint</Application>
  <PresentationFormat>Grand écran</PresentationFormat>
  <Paragraphs>595</Paragraphs>
  <Slides>36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Batang</vt:lpstr>
      <vt:lpstr>Arial</vt:lpstr>
      <vt:lpstr>Century Gothic</vt:lpstr>
      <vt:lpstr>Courier New</vt:lpstr>
      <vt:lpstr>Jumble</vt:lpstr>
      <vt:lpstr>Times New Roman</vt:lpstr>
      <vt:lpstr>Trade Gothic Inline</vt:lpstr>
      <vt:lpstr>Wingdings</vt:lpstr>
      <vt:lpstr>Wingdings 3</vt:lpstr>
      <vt:lpstr>Salle d’ions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 ET AI3P</vt:lpstr>
      <vt:lpstr>Autorité Portuaire (AP)</vt:lpstr>
      <vt:lpstr>Présentation PowerPoint</vt:lpstr>
      <vt:lpstr>Présentation PowerPoint</vt:lpstr>
      <vt:lpstr>Officiers de port et Officiers de port adjoint</vt:lpstr>
      <vt:lpstr>Présentation PowerPoint</vt:lpstr>
      <vt:lpstr>Présentation PowerPoint</vt:lpstr>
      <vt:lpstr>Statuts OP-OPA</vt:lpstr>
      <vt:lpstr>Surveillants de port et auxiliaires de surveillance</vt:lpstr>
      <vt:lpstr>Présentation PowerPoint</vt:lpstr>
      <vt:lpstr>CHAMP D’APPLICATION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GPMB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livret d’accueil Welcome booklet</dc:title>
  <dc:creator>Toufik Taam</dc:creator>
  <cp:lastModifiedBy>Amélie Berezel</cp:lastModifiedBy>
  <cp:revision>267</cp:revision>
  <dcterms:created xsi:type="dcterms:W3CDTF">2021-07-07T07:08:16Z</dcterms:created>
  <dcterms:modified xsi:type="dcterms:W3CDTF">2025-08-26T13:07:44Z</dcterms:modified>
</cp:coreProperties>
</file>